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58" r:id="rId7"/>
    <p:sldId id="259" r:id="rId8"/>
    <p:sldId id="266" r:id="rId9"/>
    <p:sldId id="260" r:id="rId10"/>
    <p:sldId id="261" r:id="rId11"/>
    <p:sldId id="262" r:id="rId12"/>
    <p:sldId id="263" r:id="rId13"/>
    <p:sldId id="264" r:id="rId14"/>
    <p:sldId id="265" r:id="rId15"/>
    <p:sldId id="267"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user" initials="H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0B6A2-4435-4E34-9274-FCCBB53EE5A0}" v="1" dt="2026-03-24T22:02:43.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0"/>
  </p:normalViewPr>
  <p:slideViewPr>
    <p:cSldViewPr snapToGrid="0" snapToObjects="1">
      <p:cViewPr varScale="1">
        <p:scale>
          <a:sx n="146" d="100"/>
          <a:sy n="146"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al Helligso" userId="65eb47ff-65f0-42c1-883f-0b3639fd428c" providerId="ADAL" clId="{06AE211D-ABB8-4EC5-BBF2-B19BB640777A}"/>
    <pc:docChg chg="modSld">
      <pc:chgData name="Nathanial Helligso" userId="65eb47ff-65f0-42c1-883f-0b3639fd428c" providerId="ADAL" clId="{06AE211D-ABB8-4EC5-BBF2-B19BB640777A}" dt="2026-03-24T22:03:22.597" v="30" actId="1076"/>
      <pc:docMkLst>
        <pc:docMk/>
      </pc:docMkLst>
      <pc:sldChg chg="addSp modSp mod">
        <pc:chgData name="Nathanial Helligso" userId="65eb47ff-65f0-42c1-883f-0b3639fd428c" providerId="ADAL" clId="{06AE211D-ABB8-4EC5-BBF2-B19BB640777A}" dt="2026-03-24T22:03:22.597" v="30" actId="1076"/>
        <pc:sldMkLst>
          <pc:docMk/>
          <pc:sldMk cId="2483109685" sldId="267"/>
        </pc:sldMkLst>
        <pc:spChg chg="add mod">
          <ac:chgData name="Nathanial Helligso" userId="65eb47ff-65f0-42c1-883f-0b3639fd428c" providerId="ADAL" clId="{06AE211D-ABB8-4EC5-BBF2-B19BB640777A}" dt="2026-03-24T22:03:00.637" v="26" actId="1076"/>
          <ac:spMkLst>
            <pc:docMk/>
            <pc:sldMk cId="2483109685" sldId="267"/>
            <ac:spMk id="2" creationId="{11E2C8D6-0565-B6A5-3222-8C84B1C345E7}"/>
          </ac:spMkLst>
        </pc:spChg>
        <pc:spChg chg="mod">
          <ac:chgData name="Nathanial Helligso" userId="65eb47ff-65f0-42c1-883f-0b3639fd428c" providerId="ADAL" clId="{06AE211D-ABB8-4EC5-BBF2-B19BB640777A}" dt="2026-03-24T22:02:40.987" v="7" actId="14100"/>
          <ac:spMkLst>
            <pc:docMk/>
            <pc:sldMk cId="2483109685" sldId="267"/>
            <ac:spMk id="24" creationId="{C08672B5-A211-596A-5DA4-9B3F51472CEA}"/>
          </ac:spMkLst>
        </pc:spChg>
        <pc:picChg chg="mod">
          <ac:chgData name="Nathanial Helligso" userId="65eb47ff-65f0-42c1-883f-0b3639fd428c" providerId="ADAL" clId="{06AE211D-ABB8-4EC5-BBF2-B19BB640777A}" dt="2026-03-24T22:03:22.597" v="30" actId="1076"/>
          <ac:picMkLst>
            <pc:docMk/>
            <pc:sldMk cId="2483109685" sldId="267"/>
            <ac:picMk id="20" creationId="{4D7385F4-AD73-49FD-1653-EA4552269B67}"/>
          </ac:picMkLst>
        </pc:picChg>
        <pc:picChg chg="mod">
          <ac:chgData name="Nathanial Helligso" userId="65eb47ff-65f0-42c1-883f-0b3639fd428c" providerId="ADAL" clId="{06AE211D-ABB8-4EC5-BBF2-B19BB640777A}" dt="2026-03-24T22:03:05.273" v="29" actId="1076"/>
          <ac:picMkLst>
            <pc:docMk/>
            <pc:sldMk cId="2483109685" sldId="267"/>
            <ac:picMk id="22" creationId="{85D0C78E-CB06-A318-CBB6-1F93A7BC7B5D}"/>
          </ac:picMkLst>
        </pc:picChg>
        <pc:picChg chg="mod">
          <ac:chgData name="Nathanial Helligso" userId="65eb47ff-65f0-42c1-883f-0b3639fd428c" providerId="ADAL" clId="{06AE211D-ABB8-4EC5-BBF2-B19BB640777A}" dt="2026-03-24T22:02:29.978" v="3" actId="1076"/>
          <ac:picMkLst>
            <pc:docMk/>
            <pc:sldMk cId="2483109685" sldId="267"/>
            <ac:picMk id="23" creationId="{5C66C865-D325-0E94-A81A-A24DD5B3D98C}"/>
          </ac:picMkLst>
        </pc:picChg>
        <pc:picChg chg="mod">
          <ac:chgData name="Nathanial Helligso" userId="65eb47ff-65f0-42c1-883f-0b3639fd428c" providerId="ADAL" clId="{06AE211D-ABB8-4EC5-BBF2-B19BB640777A}" dt="2026-03-24T22:02:27.617" v="2" actId="1076"/>
          <ac:picMkLst>
            <pc:docMk/>
            <pc:sldMk cId="2483109685" sldId="267"/>
            <ac:picMk id="26" creationId="{228D0A2C-1676-3D1B-0009-BA35548ED97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6-03-21T15:43:14.419" idx="15">
    <p:pos x="935" y="1965"/>
    <p:text>Go ahead and add my email and phone number here. I will also say that text messages are always accepted as well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Nathanial@wawinegrowers.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404546"/>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A4C13A"/>
          </a:solidFill>
          <a:ln w="12700">
            <a:solidFill>
              <a:srgbClr val="A4C13A"/>
            </a:solidFill>
            <a:prstDash val="solid"/>
          </a:ln>
        </p:spPr>
        <p:txBody>
          <a:bodyPr/>
          <a:lstStyle/>
          <a:p>
            <a:endParaRPr lang="en-US"/>
          </a:p>
        </p:txBody>
      </p:sp>
      <p:sp>
        <p:nvSpPr>
          <p:cNvPr id="3" name="Shape 1"/>
          <p:cNvSpPr/>
          <p:nvPr/>
        </p:nvSpPr>
        <p:spPr>
          <a:xfrm>
            <a:off x="0" y="4663440"/>
            <a:ext cx="9144000" cy="480060"/>
          </a:xfrm>
          <a:prstGeom prst="rect">
            <a:avLst/>
          </a:prstGeom>
          <a:solidFill>
            <a:srgbClr val="D5C2A0"/>
          </a:solidFill>
          <a:ln w="12700">
            <a:solidFill>
              <a:srgbClr val="D5C2A0"/>
            </a:solidFill>
            <a:prstDash val="solid"/>
          </a:ln>
        </p:spPr>
        <p:txBody>
          <a:bodyPr/>
          <a:lstStyle/>
          <a:p>
            <a:endParaRPr lang="en-US"/>
          </a:p>
        </p:txBody>
      </p:sp>
      <p:sp>
        <p:nvSpPr>
          <p:cNvPr id="4" name="Text 2"/>
          <p:cNvSpPr/>
          <p:nvPr/>
        </p:nvSpPr>
        <p:spPr>
          <a:xfrm>
            <a:off x="457200" y="1005840"/>
            <a:ext cx="8229600" cy="594360"/>
          </a:xfrm>
          <a:prstGeom prst="rect">
            <a:avLst/>
          </a:prstGeom>
          <a:noFill/>
          <a:ln/>
        </p:spPr>
        <p:txBody>
          <a:bodyPr wrap="square" lIns="0" tIns="0" rIns="0" bIns="0" rtlCol="0" anchor="ctr"/>
          <a:lstStyle/>
          <a:p>
            <a:pPr marL="0" indent="0">
              <a:buNone/>
            </a:pPr>
            <a:r>
              <a:rPr lang="en-US" sz="2800" dirty="0">
                <a:solidFill>
                  <a:srgbClr val="D5C2A0"/>
                </a:solidFill>
                <a:latin typeface="Calibri" pitchFamily="34" charset="0"/>
                <a:ea typeface="Calibri" pitchFamily="34" charset="-122"/>
                <a:cs typeface="Calibri" pitchFamily="34" charset="-120"/>
              </a:rPr>
              <a:t>What to Expect:</a:t>
            </a:r>
            <a:endParaRPr lang="en-US" sz="2800" dirty="0"/>
          </a:p>
        </p:txBody>
      </p:sp>
      <p:sp>
        <p:nvSpPr>
          <p:cNvPr id="5" name="Text 3"/>
          <p:cNvSpPr/>
          <p:nvPr/>
        </p:nvSpPr>
        <p:spPr>
          <a:xfrm>
            <a:off x="457200" y="1554480"/>
            <a:ext cx="8229600" cy="777240"/>
          </a:xfrm>
          <a:prstGeom prst="rect">
            <a:avLst/>
          </a:prstGeom>
          <a:noFill/>
          <a:ln/>
        </p:spPr>
        <p:txBody>
          <a:bodyPr wrap="square" lIns="0" tIns="0" rIns="0" bIns="0" rtlCol="0" anchor="ctr"/>
          <a:lstStyle/>
          <a:p>
            <a:pPr marL="0" indent="0">
              <a:buNone/>
            </a:pPr>
            <a:r>
              <a:rPr lang="en-US" sz="4400" b="1" dirty="0">
                <a:solidFill>
                  <a:srgbClr val="FFFFFF"/>
                </a:solidFill>
                <a:latin typeface="Calibri" pitchFamily="34" charset="0"/>
                <a:ea typeface="Calibri" pitchFamily="34" charset="-122"/>
                <a:cs typeface="Calibri" pitchFamily="34" charset="-120"/>
              </a:rPr>
              <a:t>The Audit Process</a:t>
            </a:r>
            <a:endParaRPr lang="en-US" sz="4400" dirty="0"/>
          </a:p>
        </p:txBody>
      </p:sp>
      <p:sp>
        <p:nvSpPr>
          <p:cNvPr id="6" name="Text 4"/>
          <p:cNvSpPr/>
          <p:nvPr/>
        </p:nvSpPr>
        <p:spPr>
          <a:xfrm>
            <a:off x="457200" y="2423160"/>
            <a:ext cx="7772400" cy="411480"/>
          </a:xfrm>
          <a:prstGeom prst="rect">
            <a:avLst/>
          </a:prstGeom>
          <a:noFill/>
          <a:ln/>
        </p:spPr>
        <p:txBody>
          <a:bodyPr wrap="square" lIns="0" tIns="0" rIns="0" bIns="0" rtlCol="0" anchor="ctr"/>
          <a:lstStyle/>
          <a:p>
            <a:pPr marL="0" indent="0">
              <a:buNone/>
            </a:pPr>
            <a:r>
              <a:rPr lang="en-US" sz="1500" i="1" dirty="0">
                <a:solidFill>
                  <a:srgbClr val="A4C13A"/>
                </a:solidFill>
                <a:latin typeface="Calibri" pitchFamily="34" charset="0"/>
                <a:ea typeface="Calibri" pitchFamily="34" charset="-122"/>
                <a:cs typeface="Calibri" pitchFamily="34" charset="-120"/>
              </a:rPr>
              <a:t>A grower-focused overview from your auditor</a:t>
            </a:r>
            <a:endParaRPr lang="en-US" sz="1500" dirty="0"/>
          </a:p>
        </p:txBody>
      </p:sp>
      <p:sp>
        <p:nvSpPr>
          <p:cNvPr id="7" name="Text 5"/>
          <p:cNvSpPr/>
          <p:nvPr/>
        </p:nvSpPr>
        <p:spPr>
          <a:xfrm>
            <a:off x="457200" y="2971800"/>
            <a:ext cx="7772400" cy="320040"/>
          </a:xfrm>
          <a:prstGeom prst="rect">
            <a:avLst/>
          </a:prstGeom>
          <a:noFill/>
          <a:ln/>
        </p:spPr>
        <p:txBody>
          <a:bodyPr wrap="square" lIns="0" tIns="0" rIns="0" bIns="0" rtlCol="0" anchor="ctr"/>
          <a:lstStyle/>
          <a:p>
            <a:pPr marL="0" indent="0">
              <a:buNone/>
            </a:pPr>
            <a:r>
              <a:rPr lang="en-US" sz="1200" dirty="0">
                <a:solidFill>
                  <a:srgbClr val="D5C2A0"/>
                </a:solidFill>
                <a:latin typeface="Calibri" pitchFamily="34" charset="0"/>
                <a:ea typeface="Calibri" pitchFamily="34" charset="-122"/>
                <a:cs typeface="Calibri" pitchFamily="34" charset="-120"/>
              </a:rPr>
              <a:t>Muser Consulting, LLC  |  Third-Party Independent Auditor</a:t>
            </a:r>
            <a:endParaRPr lang="en-US" sz="1200" dirty="0"/>
          </a:p>
        </p:txBody>
      </p:sp>
      <p:sp>
        <p:nvSpPr>
          <p:cNvPr id="8" name="Text 6"/>
          <p:cNvSpPr/>
          <p:nvPr/>
        </p:nvSpPr>
        <p:spPr>
          <a:xfrm>
            <a:off x="457200" y="4681728"/>
            <a:ext cx="8229600" cy="320040"/>
          </a:xfrm>
          <a:prstGeom prst="rect">
            <a:avLst/>
          </a:prstGeom>
          <a:noFill/>
          <a:ln/>
        </p:spPr>
        <p:txBody>
          <a:bodyPr wrap="square" lIns="0" tIns="0" rIns="0" bIns="0" rtlCol="0" anchor="ctr"/>
          <a:lstStyle/>
          <a:p>
            <a:pPr marL="0" indent="0">
              <a:buNone/>
            </a:pPr>
            <a:r>
              <a:rPr lang="en-US" sz="1000" b="1" dirty="0">
                <a:solidFill>
                  <a:srgbClr val="404546"/>
                </a:solidFill>
                <a:latin typeface="Calibri" pitchFamily="34" charset="0"/>
                <a:ea typeface="Calibri" pitchFamily="34" charset="-122"/>
                <a:cs typeface="Calibri" pitchFamily="34" charset="-120"/>
              </a:rPr>
              <a:t>Sustainable WA  |  2026 Registration Kickoff</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Tips From Your Auditor</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Small steps before audit day make a big difference</a:t>
            </a:r>
            <a:endParaRPr lang="en-US" sz="1000" dirty="0"/>
          </a:p>
        </p:txBody>
      </p:sp>
      <p:sp>
        <p:nvSpPr>
          <p:cNvPr id="6" name="Shape 4"/>
          <p:cNvSpPr/>
          <p:nvPr/>
        </p:nvSpPr>
        <p:spPr>
          <a:xfrm>
            <a:off x="274320" y="1051560"/>
            <a:ext cx="4160520" cy="3657600"/>
          </a:xfrm>
          <a:prstGeom prst="rect">
            <a:avLst/>
          </a:prstGeom>
          <a:solidFill>
            <a:srgbClr val="EDE3D2"/>
          </a:solidFill>
          <a:ln w="12700">
            <a:solidFill>
              <a:srgbClr val="D5C2A0"/>
            </a:solidFill>
            <a:prstDash val="solid"/>
          </a:ln>
        </p:spPr>
        <p:txBody>
          <a:bodyPr/>
          <a:lstStyle/>
          <a:p>
            <a:endParaRPr lang="en-US"/>
          </a:p>
        </p:txBody>
      </p:sp>
      <p:sp>
        <p:nvSpPr>
          <p:cNvPr id="7" name="Shape 5"/>
          <p:cNvSpPr/>
          <p:nvPr/>
        </p:nvSpPr>
        <p:spPr>
          <a:xfrm>
            <a:off x="274320" y="1051560"/>
            <a:ext cx="4160520" cy="329184"/>
          </a:xfrm>
          <a:prstGeom prst="rect">
            <a:avLst/>
          </a:prstGeom>
          <a:solidFill>
            <a:srgbClr val="A4C13A"/>
          </a:solidFill>
          <a:ln w="12700">
            <a:solidFill>
              <a:srgbClr val="A4C13A"/>
            </a:solidFill>
            <a:prstDash val="solid"/>
          </a:ln>
        </p:spPr>
        <p:txBody>
          <a:bodyPr/>
          <a:lstStyle/>
          <a:p>
            <a:endParaRPr lang="en-US"/>
          </a:p>
        </p:txBody>
      </p:sp>
      <p:sp>
        <p:nvSpPr>
          <p:cNvPr id="8" name="Text 6"/>
          <p:cNvSpPr/>
          <p:nvPr/>
        </p:nvSpPr>
        <p:spPr>
          <a:xfrm>
            <a:off x="365760" y="1051560"/>
            <a:ext cx="397764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Do This</a:t>
            </a:r>
            <a:endParaRPr lang="en-US" sz="1200" dirty="0"/>
          </a:p>
        </p:txBody>
      </p:sp>
      <p:sp>
        <p:nvSpPr>
          <p:cNvPr id="9" name="Text 7"/>
          <p:cNvSpPr/>
          <p:nvPr/>
        </p:nvSpPr>
        <p:spPr>
          <a:xfrm>
            <a:off x="384048" y="1444752"/>
            <a:ext cx="3931920" cy="3200400"/>
          </a:xfrm>
          <a:prstGeom prst="rect">
            <a:avLst/>
          </a:prstGeom>
          <a:noFill/>
          <a:ln/>
        </p:spPr>
        <p:txBody>
          <a:bodyPr wrap="square" lIns="0" tIns="0" rIns="0" bIns="0" rtlCol="0" anchor="t"/>
          <a:lstStyle/>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Use time and date stamps on all photos</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Gather documents into one accessible folder before audit day</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Assign one key person to manage the audit process</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Know your Guaranteed Requests — PUR, Cumulative PUR, NPK totals, and Total Water Use are submitted after harvest</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Submit corrective action documents individually as you get them — no need to wait for everything</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Use shared Google Drive or Dropbox for easy document sharing</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Log seminars, grower meetings, and educational events attended (applies to Ch. 2 and Ch. 4)</a:t>
            </a:r>
            <a:endParaRPr lang="en-US" sz="1050" dirty="0"/>
          </a:p>
        </p:txBody>
      </p:sp>
      <p:sp>
        <p:nvSpPr>
          <p:cNvPr id="10" name="Shape 8"/>
          <p:cNvSpPr/>
          <p:nvPr/>
        </p:nvSpPr>
        <p:spPr>
          <a:xfrm>
            <a:off x="4709160" y="1051560"/>
            <a:ext cx="4160520" cy="3657600"/>
          </a:xfrm>
          <a:prstGeom prst="rect">
            <a:avLst/>
          </a:prstGeom>
          <a:solidFill>
            <a:srgbClr val="EDE3D2"/>
          </a:solidFill>
          <a:ln w="12700">
            <a:solidFill>
              <a:srgbClr val="D5C2A0"/>
            </a:solidFill>
            <a:prstDash val="solid"/>
          </a:ln>
        </p:spPr>
        <p:txBody>
          <a:bodyPr/>
          <a:lstStyle/>
          <a:p>
            <a:endParaRPr lang="en-US"/>
          </a:p>
        </p:txBody>
      </p:sp>
      <p:sp>
        <p:nvSpPr>
          <p:cNvPr id="11" name="Shape 9"/>
          <p:cNvSpPr/>
          <p:nvPr/>
        </p:nvSpPr>
        <p:spPr>
          <a:xfrm>
            <a:off x="4709160" y="1051560"/>
            <a:ext cx="4160520" cy="329184"/>
          </a:xfrm>
          <a:prstGeom prst="rect">
            <a:avLst/>
          </a:prstGeom>
          <a:solidFill>
            <a:srgbClr val="C0562A"/>
          </a:solidFill>
          <a:ln w="12700">
            <a:solidFill>
              <a:srgbClr val="C0562A"/>
            </a:solidFill>
            <a:prstDash val="solid"/>
          </a:ln>
        </p:spPr>
        <p:txBody>
          <a:bodyPr/>
          <a:lstStyle/>
          <a:p>
            <a:endParaRPr lang="en-US"/>
          </a:p>
        </p:txBody>
      </p:sp>
      <p:sp>
        <p:nvSpPr>
          <p:cNvPr id="12" name="Text 10"/>
          <p:cNvSpPr/>
          <p:nvPr/>
        </p:nvSpPr>
        <p:spPr>
          <a:xfrm>
            <a:off x="4800600" y="1051560"/>
            <a:ext cx="397764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Watch Out For</a:t>
            </a:r>
            <a:endParaRPr lang="en-US" sz="1200" dirty="0"/>
          </a:p>
        </p:txBody>
      </p:sp>
      <p:sp>
        <p:nvSpPr>
          <p:cNvPr id="13" name="Text 11"/>
          <p:cNvSpPr/>
          <p:nvPr/>
        </p:nvSpPr>
        <p:spPr>
          <a:xfrm>
            <a:off x="4818888" y="1444752"/>
            <a:ext cx="3931920" cy="3200400"/>
          </a:xfrm>
          <a:prstGeom prst="rect">
            <a:avLst/>
          </a:prstGeom>
          <a:noFill/>
          <a:ln/>
        </p:spPr>
        <p:txBody>
          <a:bodyPr wrap="square" lIns="0" tIns="0" rIns="0" bIns="0" rtlCol="0" anchor="t"/>
          <a:lstStyle/>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Plans that exist but are not in writing — verbal knowledge is helpful but written documentation is required for most chapters</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Pesticide applicators without current licenses on file</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Watch List material use without a completed Justification Form</a:t>
            </a:r>
            <a:endParaRPr lang="en-US" sz="1050" dirty="0"/>
          </a:p>
        </p:txBody>
      </p:sp>
      <p:sp>
        <p:nvSpPr>
          <p:cNvPr id="14" name="Shape 12"/>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15" name="Text 13"/>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404546"/>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A4C13A"/>
          </a:solidFill>
          <a:ln w="12700">
            <a:solidFill>
              <a:srgbClr val="A4C13A"/>
            </a:solidFill>
            <a:prstDash val="solid"/>
          </a:ln>
        </p:spPr>
        <p:txBody>
          <a:bodyPr/>
          <a:lstStyle/>
          <a:p>
            <a:endParaRPr lang="en-US"/>
          </a:p>
        </p:txBody>
      </p:sp>
      <p:sp>
        <p:nvSpPr>
          <p:cNvPr id="3" name="Shape 1"/>
          <p:cNvSpPr/>
          <p:nvPr/>
        </p:nvSpPr>
        <p:spPr>
          <a:xfrm>
            <a:off x="0" y="4663440"/>
            <a:ext cx="9144000" cy="480060"/>
          </a:xfrm>
          <a:prstGeom prst="rect">
            <a:avLst/>
          </a:prstGeom>
          <a:solidFill>
            <a:srgbClr val="D5C2A0"/>
          </a:solidFill>
          <a:ln w="12700">
            <a:solidFill>
              <a:srgbClr val="D5C2A0"/>
            </a:solidFill>
            <a:prstDash val="solid"/>
          </a:ln>
        </p:spPr>
        <p:txBody>
          <a:bodyPr/>
          <a:lstStyle/>
          <a:p>
            <a:endParaRPr lang="en-US"/>
          </a:p>
        </p:txBody>
      </p:sp>
      <p:sp>
        <p:nvSpPr>
          <p:cNvPr id="4" name="Text 2"/>
          <p:cNvSpPr/>
          <p:nvPr/>
        </p:nvSpPr>
        <p:spPr>
          <a:xfrm>
            <a:off x="457200" y="914400"/>
            <a:ext cx="8229600" cy="685800"/>
          </a:xfrm>
          <a:prstGeom prst="rect">
            <a:avLst/>
          </a:prstGeom>
          <a:noFill/>
          <a:ln/>
        </p:spPr>
        <p:txBody>
          <a:bodyPr wrap="square" lIns="0" tIns="0" rIns="0" bIns="0" rtlCol="0" anchor="ctr"/>
          <a:lstStyle/>
          <a:p>
            <a:pPr marL="0" indent="0">
              <a:buNone/>
            </a:pPr>
            <a:r>
              <a:rPr lang="en-US" sz="4200" b="1" dirty="0">
                <a:solidFill>
                  <a:srgbClr val="FFFFFF"/>
                </a:solidFill>
                <a:latin typeface="Calibri" pitchFamily="34" charset="0"/>
                <a:ea typeface="Calibri" pitchFamily="34" charset="-122"/>
                <a:cs typeface="Calibri" pitchFamily="34" charset="-120"/>
              </a:rPr>
              <a:t>Questions?</a:t>
            </a:r>
            <a:endParaRPr lang="en-US" sz="4200" dirty="0"/>
          </a:p>
        </p:txBody>
      </p:sp>
      <p:sp>
        <p:nvSpPr>
          <p:cNvPr id="5" name="Text 3"/>
          <p:cNvSpPr/>
          <p:nvPr/>
        </p:nvSpPr>
        <p:spPr>
          <a:xfrm>
            <a:off x="457200" y="1600200"/>
            <a:ext cx="8229600" cy="411480"/>
          </a:xfrm>
          <a:prstGeom prst="rect">
            <a:avLst/>
          </a:prstGeom>
          <a:noFill/>
          <a:ln/>
        </p:spPr>
        <p:txBody>
          <a:bodyPr wrap="square" lIns="0" tIns="0" rIns="0" bIns="0" rtlCol="0" anchor="ctr"/>
          <a:lstStyle/>
          <a:p>
            <a:pPr marL="0" indent="0">
              <a:buNone/>
            </a:pPr>
            <a:r>
              <a:rPr lang="en-US" sz="1600" i="1" dirty="0">
                <a:solidFill>
                  <a:srgbClr val="A4C13A"/>
                </a:solidFill>
                <a:latin typeface="Calibri" pitchFamily="34" charset="0"/>
                <a:ea typeface="Calibri" pitchFamily="34" charset="-122"/>
                <a:cs typeface="Calibri" pitchFamily="34" charset="-120"/>
              </a:rPr>
              <a:t>We're here to help you succeed.</a:t>
            </a:r>
            <a:endParaRPr lang="en-US" sz="1600" dirty="0"/>
          </a:p>
        </p:txBody>
      </p:sp>
      <p:sp>
        <p:nvSpPr>
          <p:cNvPr id="6" name="Shape 4"/>
          <p:cNvSpPr/>
          <p:nvPr/>
        </p:nvSpPr>
        <p:spPr>
          <a:xfrm>
            <a:off x="457200" y="2194560"/>
            <a:ext cx="3657600" cy="1554480"/>
          </a:xfrm>
          <a:prstGeom prst="rect">
            <a:avLst/>
          </a:prstGeom>
          <a:solidFill>
            <a:srgbClr val="2A2E2E"/>
          </a:solidFill>
          <a:ln w="12700">
            <a:solidFill>
              <a:srgbClr val="3A3E3E"/>
            </a:solidFill>
            <a:prstDash val="solid"/>
          </a:ln>
        </p:spPr>
        <p:txBody>
          <a:bodyPr/>
          <a:lstStyle/>
          <a:p>
            <a:endParaRPr lang="en-US"/>
          </a:p>
        </p:txBody>
      </p:sp>
      <p:sp>
        <p:nvSpPr>
          <p:cNvPr id="7" name="Shape 5"/>
          <p:cNvSpPr/>
          <p:nvPr/>
        </p:nvSpPr>
        <p:spPr>
          <a:xfrm>
            <a:off x="457200" y="2194560"/>
            <a:ext cx="3657600" cy="91440"/>
          </a:xfrm>
          <a:prstGeom prst="rect">
            <a:avLst/>
          </a:prstGeom>
          <a:solidFill>
            <a:srgbClr val="A4C13A"/>
          </a:solidFill>
          <a:ln w="12700">
            <a:solidFill>
              <a:srgbClr val="A4C13A"/>
            </a:solidFill>
            <a:prstDash val="solid"/>
          </a:ln>
        </p:spPr>
        <p:txBody>
          <a:bodyPr/>
          <a:lstStyle/>
          <a:p>
            <a:endParaRPr lang="en-US"/>
          </a:p>
        </p:txBody>
      </p:sp>
      <p:sp>
        <p:nvSpPr>
          <p:cNvPr id="8" name="Text 6"/>
          <p:cNvSpPr/>
          <p:nvPr/>
        </p:nvSpPr>
        <p:spPr>
          <a:xfrm>
            <a:off x="594360" y="2331720"/>
            <a:ext cx="3383280" cy="320040"/>
          </a:xfrm>
          <a:prstGeom prst="rect">
            <a:avLst/>
          </a:prstGeom>
          <a:noFill/>
          <a:ln/>
        </p:spPr>
        <p:txBody>
          <a:bodyPr wrap="square" lIns="0" tIns="0" rIns="0" bIns="0" rtlCol="0" anchor="ctr"/>
          <a:lstStyle/>
          <a:p>
            <a:pPr marL="0" indent="0">
              <a:buNone/>
            </a:pPr>
            <a:r>
              <a:rPr lang="en-US" sz="1300" b="1" dirty="0">
                <a:solidFill>
                  <a:srgbClr val="A4C13A"/>
                </a:solidFill>
                <a:latin typeface="Calibri" pitchFamily="34" charset="0"/>
                <a:ea typeface="Calibri" pitchFamily="34" charset="-122"/>
                <a:cs typeface="Calibri" pitchFamily="34" charset="-120"/>
              </a:rPr>
              <a:t>Muser Consulting, LLC</a:t>
            </a:r>
            <a:endParaRPr lang="en-US" sz="1300" dirty="0"/>
          </a:p>
        </p:txBody>
      </p:sp>
      <p:sp>
        <p:nvSpPr>
          <p:cNvPr id="9" name="Text 7"/>
          <p:cNvSpPr/>
          <p:nvPr/>
        </p:nvSpPr>
        <p:spPr>
          <a:xfrm>
            <a:off x="594360" y="2633472"/>
            <a:ext cx="3383280" cy="22860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Your Auditor</a:t>
            </a:r>
            <a:endParaRPr lang="en-US" sz="1000" dirty="0"/>
          </a:p>
        </p:txBody>
      </p:sp>
      <p:sp>
        <p:nvSpPr>
          <p:cNvPr id="10" name="Text 8"/>
          <p:cNvSpPr/>
          <p:nvPr/>
        </p:nvSpPr>
        <p:spPr>
          <a:xfrm>
            <a:off x="594360" y="2907792"/>
            <a:ext cx="3383280" cy="731520"/>
          </a:xfrm>
          <a:prstGeom prst="rect">
            <a:avLst/>
          </a:prstGeom>
          <a:noFill/>
          <a:ln/>
        </p:spPr>
        <p:txBody>
          <a:bodyPr wrap="square" lIns="0" tIns="0" rIns="0" bIns="0" rtlCol="0" anchor="ctr"/>
          <a:lstStyle/>
          <a:p>
            <a:pPr marL="0" indent="0">
              <a:buNone/>
            </a:pPr>
            <a:r>
              <a:rPr lang="en-US" sz="1000" dirty="0">
                <a:solidFill>
                  <a:srgbClr val="FFFFFF"/>
                </a:solidFill>
                <a:latin typeface="Calibri" pitchFamily="34" charset="0"/>
                <a:ea typeface="Calibri" pitchFamily="34" charset="-122"/>
                <a:cs typeface="Calibri" pitchFamily="34" charset="-120"/>
              </a:rPr>
              <a:t>Contact will be made by phone or email</a:t>
            </a:r>
            <a:endParaRPr lang="en-US" sz="1000" dirty="0"/>
          </a:p>
          <a:p>
            <a:pPr marL="0" indent="0">
              <a:buNone/>
            </a:pPr>
            <a:r>
              <a:rPr lang="en-US" sz="1000" dirty="0">
                <a:solidFill>
                  <a:srgbClr val="FFFFFF"/>
                </a:solidFill>
                <a:latin typeface="Calibri" pitchFamily="34" charset="0"/>
                <a:ea typeface="Calibri" pitchFamily="34" charset="-122"/>
                <a:cs typeface="Calibri" pitchFamily="34" charset="-120"/>
              </a:rPr>
              <a:t>after your application is submitted.</a:t>
            </a:r>
            <a:endParaRPr lang="en-US" sz="1000" dirty="0"/>
          </a:p>
          <a:p>
            <a:pPr marL="0" indent="0">
              <a:buNone/>
            </a:pPr>
            <a:r>
              <a:rPr lang="en-US" sz="1000" dirty="0">
                <a:solidFill>
                  <a:srgbClr val="A4C13A"/>
                </a:solidFill>
                <a:latin typeface="Calibri" pitchFamily="34" charset="0"/>
                <a:ea typeface="Calibri" pitchFamily="34" charset="-122"/>
                <a:cs typeface="Calibri" pitchFamily="34" charset="-120"/>
              </a:rPr>
              <a:t>heather@muserconsulting.com</a:t>
            </a:r>
            <a:endParaRPr lang="en-US" sz="1000" dirty="0"/>
          </a:p>
          <a:p>
            <a:pPr marL="0" indent="0">
              <a:buNone/>
            </a:pPr>
            <a:r>
              <a:rPr lang="en-US" sz="1000" dirty="0">
                <a:solidFill>
                  <a:srgbClr val="A4C13A"/>
                </a:solidFill>
                <a:latin typeface="Calibri" pitchFamily="34" charset="0"/>
                <a:ea typeface="Calibri" pitchFamily="34" charset="-122"/>
                <a:cs typeface="Calibri" pitchFamily="34" charset="-120"/>
              </a:rPr>
              <a:t>1.209.810.1966</a:t>
            </a:r>
          </a:p>
          <a:p>
            <a:pPr marL="0" indent="0">
              <a:buNone/>
            </a:pPr>
            <a:r>
              <a:rPr lang="en-US" sz="900" i="1" dirty="0">
                <a:solidFill>
                  <a:srgbClr val="D5C2A0"/>
                </a:solidFill>
                <a:latin typeface="Calibri" pitchFamily="34" charset="0"/>
                <a:ea typeface="Calibri" pitchFamily="34" charset="-122"/>
                <a:cs typeface="Calibri" pitchFamily="34" charset="-120"/>
              </a:rPr>
              <a:t>Text messages are always welcome!</a:t>
            </a:r>
            <a:endParaRPr lang="en-US" sz="1000" dirty="0"/>
          </a:p>
        </p:txBody>
      </p:sp>
      <p:sp>
        <p:nvSpPr>
          <p:cNvPr id="11" name="Shape 9"/>
          <p:cNvSpPr/>
          <p:nvPr/>
        </p:nvSpPr>
        <p:spPr>
          <a:xfrm>
            <a:off x="5029200" y="2194560"/>
            <a:ext cx="3657600" cy="1554480"/>
          </a:xfrm>
          <a:prstGeom prst="rect">
            <a:avLst/>
          </a:prstGeom>
          <a:solidFill>
            <a:srgbClr val="2A2E2E"/>
          </a:solidFill>
          <a:ln w="12700">
            <a:solidFill>
              <a:srgbClr val="3A3E3E"/>
            </a:solidFill>
            <a:prstDash val="solid"/>
          </a:ln>
        </p:spPr>
        <p:txBody>
          <a:bodyPr/>
          <a:lstStyle/>
          <a:p>
            <a:endParaRPr lang="en-US"/>
          </a:p>
        </p:txBody>
      </p:sp>
      <p:sp>
        <p:nvSpPr>
          <p:cNvPr id="12" name="Shape 10"/>
          <p:cNvSpPr/>
          <p:nvPr/>
        </p:nvSpPr>
        <p:spPr>
          <a:xfrm>
            <a:off x="5029200" y="2194560"/>
            <a:ext cx="3657600" cy="91440"/>
          </a:xfrm>
          <a:prstGeom prst="rect">
            <a:avLst/>
          </a:prstGeom>
          <a:solidFill>
            <a:srgbClr val="D5C2A0"/>
          </a:solidFill>
          <a:ln w="12700">
            <a:solidFill>
              <a:srgbClr val="D5C2A0"/>
            </a:solidFill>
            <a:prstDash val="solid"/>
          </a:ln>
        </p:spPr>
        <p:txBody>
          <a:bodyPr/>
          <a:lstStyle/>
          <a:p>
            <a:endParaRPr lang="en-US"/>
          </a:p>
        </p:txBody>
      </p:sp>
      <p:sp>
        <p:nvSpPr>
          <p:cNvPr id="13" name="Text 11"/>
          <p:cNvSpPr/>
          <p:nvPr/>
        </p:nvSpPr>
        <p:spPr>
          <a:xfrm>
            <a:off x="5166360" y="2331720"/>
            <a:ext cx="3383280" cy="320040"/>
          </a:xfrm>
          <a:prstGeom prst="rect">
            <a:avLst/>
          </a:prstGeom>
          <a:noFill/>
          <a:ln/>
        </p:spPr>
        <p:txBody>
          <a:bodyPr wrap="square" lIns="0" tIns="0" rIns="0" bIns="0" rtlCol="0" anchor="ctr"/>
          <a:lstStyle/>
          <a:p>
            <a:pPr marL="0" indent="0">
              <a:buNone/>
            </a:pPr>
            <a:r>
              <a:rPr lang="en-US" sz="1300" b="1" dirty="0">
                <a:solidFill>
                  <a:srgbClr val="D5C2A0"/>
                </a:solidFill>
                <a:latin typeface="Calibri" pitchFamily="34" charset="0"/>
                <a:ea typeface="Calibri" pitchFamily="34" charset="-122"/>
                <a:cs typeface="Calibri" pitchFamily="34" charset="-120"/>
              </a:rPr>
              <a:t>Program Questions?</a:t>
            </a:r>
            <a:endParaRPr lang="en-US" sz="1300" dirty="0"/>
          </a:p>
        </p:txBody>
      </p:sp>
      <p:sp>
        <p:nvSpPr>
          <p:cNvPr id="14" name="Text 12"/>
          <p:cNvSpPr/>
          <p:nvPr/>
        </p:nvSpPr>
        <p:spPr>
          <a:xfrm>
            <a:off x="5166360" y="2633472"/>
            <a:ext cx="3383280" cy="22860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WA Winegrowers — Program &amp; Operations</a:t>
            </a:r>
            <a:endParaRPr lang="en-US" sz="1000" dirty="0"/>
          </a:p>
        </p:txBody>
      </p:sp>
      <p:sp>
        <p:nvSpPr>
          <p:cNvPr id="15" name="Text 13"/>
          <p:cNvSpPr/>
          <p:nvPr/>
        </p:nvSpPr>
        <p:spPr>
          <a:xfrm>
            <a:off x="5166360" y="2907792"/>
            <a:ext cx="3383280" cy="731520"/>
          </a:xfrm>
          <a:prstGeom prst="rect">
            <a:avLst/>
          </a:prstGeom>
          <a:noFill/>
          <a:ln/>
        </p:spPr>
        <p:txBody>
          <a:bodyPr wrap="square" lIns="0" tIns="0" rIns="0" bIns="0" rtlCol="0" anchor="ctr"/>
          <a:lstStyle/>
          <a:p>
            <a:pPr marL="0" indent="0">
              <a:buNone/>
            </a:pPr>
            <a:r>
              <a:rPr lang="en-US" sz="1000" dirty="0">
                <a:solidFill>
                  <a:srgbClr val="FFFFFF"/>
                </a:solidFill>
                <a:latin typeface="Calibri" pitchFamily="34" charset="0"/>
                <a:ea typeface="Calibri" pitchFamily="34" charset="-122"/>
                <a:cs typeface="Calibri" pitchFamily="34" charset="-120"/>
              </a:rPr>
              <a:t>Nathanial Helligso</a:t>
            </a:r>
            <a:endParaRPr lang="en-US" sz="1000" dirty="0"/>
          </a:p>
          <a:p>
            <a:r>
              <a:rPr lang="en-US" sz="1000" dirty="0">
                <a:solidFill>
                  <a:srgbClr val="A4C13A"/>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Nathanial@wawinegrowers.org</a:t>
            </a:r>
            <a:endParaRPr lang="en-US" sz="1000" dirty="0">
              <a:solidFill>
                <a:srgbClr val="A4C13A"/>
              </a:solidFill>
              <a:latin typeface="Calibri" pitchFamily="34" charset="0"/>
              <a:ea typeface="Calibri" pitchFamily="34" charset="-122"/>
              <a:cs typeface="Calibri" pitchFamily="34" charset="-120"/>
            </a:endParaRPr>
          </a:p>
          <a:p>
            <a:r>
              <a:rPr lang="en-US" sz="1000" dirty="0">
                <a:solidFill>
                  <a:srgbClr val="A4C13A"/>
                </a:solidFill>
                <a:latin typeface="Calibri" pitchFamily="34" charset="0"/>
                <a:ea typeface="Calibri" pitchFamily="34" charset="-122"/>
                <a:cs typeface="Calibri" pitchFamily="34" charset="-120"/>
              </a:rPr>
              <a:t>509.881.1970</a:t>
            </a:r>
          </a:p>
        </p:txBody>
      </p:sp>
      <p:sp>
        <p:nvSpPr>
          <p:cNvPr id="16" name="Text 14"/>
          <p:cNvSpPr/>
          <p:nvPr/>
        </p:nvSpPr>
        <p:spPr>
          <a:xfrm>
            <a:off x="457200" y="4681728"/>
            <a:ext cx="8229600" cy="320040"/>
          </a:xfrm>
          <a:prstGeom prst="rect">
            <a:avLst/>
          </a:prstGeom>
          <a:noFill/>
          <a:ln/>
        </p:spPr>
        <p:txBody>
          <a:bodyPr wrap="square" lIns="0" tIns="0" rIns="0" bIns="0" rtlCol="0" anchor="ctr"/>
          <a:lstStyle/>
          <a:p>
            <a:pPr marL="0" indent="0">
              <a:buNone/>
            </a:pPr>
            <a:r>
              <a:rPr lang="en-US" sz="1000" b="1" dirty="0">
                <a:solidFill>
                  <a:srgbClr val="404546"/>
                </a:solidFill>
                <a:latin typeface="Calibri" pitchFamily="34" charset="0"/>
                <a:ea typeface="Calibri" pitchFamily="34" charset="-122"/>
                <a:cs typeface="Calibri" pitchFamily="34" charset="-120"/>
              </a:rPr>
              <a:t>Sustainable WA  |  2026 Registration Kickoff</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547"/>
        </a:solidFill>
        <a:effectLst/>
      </p:bgPr>
    </p:bg>
    <p:spTree>
      <p:nvGrpSpPr>
        <p:cNvPr id="1" name=""/>
        <p:cNvGrpSpPr/>
        <p:nvPr/>
      </p:nvGrpSpPr>
      <p:grpSpPr>
        <a:xfrm>
          <a:off x="0" y="0"/>
          <a:ext cx="0" cy="0"/>
          <a:chOff x="0" y="0"/>
          <a:chExt cx="0" cy="0"/>
        </a:xfrm>
      </p:grpSpPr>
      <p:sp>
        <p:nvSpPr>
          <p:cNvPr id="15" name="Shape 0">
            <a:extLst>
              <a:ext uri="{FF2B5EF4-FFF2-40B4-BE49-F238E27FC236}">
                <a16:creationId xmlns:a16="http://schemas.microsoft.com/office/drawing/2014/main" id="{52B84183-A0CF-8BDA-F34F-DF57C02C332F}"/>
              </a:ext>
            </a:extLst>
          </p:cNvPr>
          <p:cNvSpPr/>
          <p:nvPr/>
        </p:nvSpPr>
        <p:spPr>
          <a:xfrm>
            <a:off x="0" y="0"/>
            <a:ext cx="164592" cy="5143500"/>
          </a:xfrm>
          <a:prstGeom prst="rect">
            <a:avLst/>
          </a:prstGeom>
          <a:solidFill>
            <a:srgbClr val="A4C13A"/>
          </a:solidFill>
          <a:ln w="12700">
            <a:solidFill>
              <a:srgbClr val="A4C13A"/>
            </a:solidFill>
            <a:prstDash val="solid"/>
          </a:ln>
        </p:spPr>
        <p:txBody>
          <a:bodyPr/>
          <a:lstStyle/>
          <a:p>
            <a:endParaRPr lang="en-US"/>
          </a:p>
        </p:txBody>
      </p:sp>
      <p:sp>
        <p:nvSpPr>
          <p:cNvPr id="16" name="Shape 1">
            <a:extLst>
              <a:ext uri="{FF2B5EF4-FFF2-40B4-BE49-F238E27FC236}">
                <a16:creationId xmlns:a16="http://schemas.microsoft.com/office/drawing/2014/main" id="{E61B4516-9A23-E355-D1BE-5BE80117531C}"/>
              </a:ext>
            </a:extLst>
          </p:cNvPr>
          <p:cNvSpPr/>
          <p:nvPr/>
        </p:nvSpPr>
        <p:spPr>
          <a:xfrm>
            <a:off x="0" y="4663440"/>
            <a:ext cx="9144000" cy="480060"/>
          </a:xfrm>
          <a:prstGeom prst="rect">
            <a:avLst/>
          </a:prstGeom>
          <a:solidFill>
            <a:srgbClr val="D5C2A0"/>
          </a:solidFill>
          <a:ln w="12700">
            <a:solidFill>
              <a:srgbClr val="D5C2A0"/>
            </a:solidFill>
            <a:prstDash val="solid"/>
          </a:ln>
        </p:spPr>
        <p:txBody>
          <a:bodyPr/>
          <a:lstStyle/>
          <a:p>
            <a:endParaRPr lang="en-US"/>
          </a:p>
        </p:txBody>
      </p:sp>
      <p:sp>
        <p:nvSpPr>
          <p:cNvPr id="17" name="Text 2">
            <a:extLst>
              <a:ext uri="{FF2B5EF4-FFF2-40B4-BE49-F238E27FC236}">
                <a16:creationId xmlns:a16="http://schemas.microsoft.com/office/drawing/2014/main" id="{8F660492-FA3F-7C89-193F-624C1747E62C}"/>
              </a:ext>
            </a:extLst>
          </p:cNvPr>
          <p:cNvSpPr/>
          <p:nvPr/>
        </p:nvSpPr>
        <p:spPr>
          <a:xfrm>
            <a:off x="164592" y="550926"/>
            <a:ext cx="8979408" cy="502920"/>
          </a:xfrm>
          <a:prstGeom prst="rect">
            <a:avLst/>
          </a:prstGeom>
          <a:noFill/>
          <a:ln/>
        </p:spPr>
        <p:txBody>
          <a:bodyPr wrap="square" lIns="0" tIns="0" rIns="0" bIns="0" rtlCol="0" anchor="ctr"/>
          <a:lstStyle/>
          <a:p>
            <a:pPr marL="0" indent="0" algn="ctr">
              <a:buNone/>
            </a:pPr>
            <a:r>
              <a:rPr lang="en-US" sz="4400" b="1" dirty="0">
                <a:solidFill>
                  <a:srgbClr val="A4C13A"/>
                </a:solidFill>
                <a:latin typeface="Calibri" pitchFamily="34" charset="0"/>
                <a:ea typeface="Calibri" pitchFamily="34" charset="-122"/>
                <a:cs typeface="Calibri" pitchFamily="34" charset="-120"/>
              </a:rPr>
              <a:t>Thank You!</a:t>
            </a:r>
            <a:endParaRPr lang="en-US" sz="4400" dirty="0"/>
          </a:p>
        </p:txBody>
      </p:sp>
      <p:sp>
        <p:nvSpPr>
          <p:cNvPr id="18" name="Shape 24">
            <a:extLst>
              <a:ext uri="{FF2B5EF4-FFF2-40B4-BE49-F238E27FC236}">
                <a16:creationId xmlns:a16="http://schemas.microsoft.com/office/drawing/2014/main" id="{512114BE-1958-35B2-2601-760696B17BC2}"/>
              </a:ext>
            </a:extLst>
          </p:cNvPr>
          <p:cNvSpPr/>
          <p:nvPr/>
        </p:nvSpPr>
        <p:spPr>
          <a:xfrm>
            <a:off x="165493" y="1732373"/>
            <a:ext cx="8979408" cy="2931068"/>
          </a:xfrm>
          <a:prstGeom prst="rect">
            <a:avLst/>
          </a:prstGeom>
          <a:solidFill>
            <a:schemeClr val="bg2"/>
          </a:solidFill>
          <a:ln w="12700">
            <a:solidFill>
              <a:srgbClr val="3A3E3E"/>
            </a:solidFill>
            <a:prstDash val="solid"/>
          </a:ln>
        </p:spPr>
        <p:txBody>
          <a:bodyPr/>
          <a:lstStyle/>
          <a:p>
            <a:endParaRPr lang="en-US"/>
          </a:p>
        </p:txBody>
      </p:sp>
      <p:sp>
        <p:nvSpPr>
          <p:cNvPr id="19" name="Text 27">
            <a:extLst>
              <a:ext uri="{FF2B5EF4-FFF2-40B4-BE49-F238E27FC236}">
                <a16:creationId xmlns:a16="http://schemas.microsoft.com/office/drawing/2014/main" id="{9AA865AB-3181-92C2-D8EE-0E109C708073}"/>
              </a:ext>
            </a:extLst>
          </p:cNvPr>
          <p:cNvSpPr/>
          <p:nvPr/>
        </p:nvSpPr>
        <p:spPr>
          <a:xfrm>
            <a:off x="457200" y="4681728"/>
            <a:ext cx="8229600" cy="320040"/>
          </a:xfrm>
          <a:prstGeom prst="rect">
            <a:avLst/>
          </a:prstGeom>
          <a:noFill/>
          <a:ln/>
        </p:spPr>
        <p:txBody>
          <a:bodyPr wrap="square" lIns="0" tIns="0" rIns="0" bIns="0" rtlCol="0" anchor="ctr"/>
          <a:lstStyle/>
          <a:p>
            <a:pPr marL="0" indent="0">
              <a:buNone/>
            </a:pPr>
            <a:r>
              <a:rPr lang="en-US" sz="1000" b="1" dirty="0">
                <a:solidFill>
                  <a:srgbClr val="404546"/>
                </a:solidFill>
                <a:latin typeface="Calibri" pitchFamily="34" charset="0"/>
                <a:ea typeface="Calibri" pitchFamily="34" charset="-122"/>
                <a:cs typeface="Calibri" pitchFamily="34" charset="-120"/>
              </a:rPr>
              <a:t>Questions? Contact Nathanial Helligso  |  Nathanial@wawinegrowers.org</a:t>
            </a:r>
            <a:endParaRPr lang="en-US" sz="1000" dirty="0"/>
          </a:p>
        </p:txBody>
      </p:sp>
      <p:pic>
        <p:nvPicPr>
          <p:cNvPr id="20" name="Picture 19">
            <a:extLst>
              <a:ext uri="{FF2B5EF4-FFF2-40B4-BE49-F238E27FC236}">
                <a16:creationId xmlns:a16="http://schemas.microsoft.com/office/drawing/2014/main" id="{4D7385F4-AD73-49FD-1653-EA4552269B67}"/>
              </a:ext>
            </a:extLst>
          </p:cNvPr>
          <p:cNvPicPr>
            <a:picLocks noChangeAspect="1"/>
          </p:cNvPicPr>
          <p:nvPr/>
        </p:nvPicPr>
        <p:blipFill>
          <a:blip r:embed="rId2"/>
          <a:stretch>
            <a:fillRect/>
          </a:stretch>
        </p:blipFill>
        <p:spPr>
          <a:xfrm>
            <a:off x="6506838" y="3171850"/>
            <a:ext cx="1368146" cy="1368146"/>
          </a:xfrm>
          <a:prstGeom prst="rect">
            <a:avLst/>
          </a:prstGeom>
        </p:spPr>
      </p:pic>
      <p:pic>
        <p:nvPicPr>
          <p:cNvPr id="21" name="Picture 20">
            <a:extLst>
              <a:ext uri="{FF2B5EF4-FFF2-40B4-BE49-F238E27FC236}">
                <a16:creationId xmlns:a16="http://schemas.microsoft.com/office/drawing/2014/main" id="{AB19F0E3-F5DC-1DA1-36F4-D6DCC7260621}"/>
              </a:ext>
            </a:extLst>
          </p:cNvPr>
          <p:cNvPicPr>
            <a:picLocks noChangeAspect="1"/>
          </p:cNvPicPr>
          <p:nvPr/>
        </p:nvPicPr>
        <p:blipFill>
          <a:blip r:embed="rId3"/>
          <a:stretch>
            <a:fillRect/>
          </a:stretch>
        </p:blipFill>
        <p:spPr>
          <a:xfrm>
            <a:off x="3014582" y="2013139"/>
            <a:ext cx="3492256" cy="1269911"/>
          </a:xfrm>
          <a:prstGeom prst="rect">
            <a:avLst/>
          </a:prstGeom>
        </p:spPr>
      </p:pic>
      <p:pic>
        <p:nvPicPr>
          <p:cNvPr id="22" name="Picture 21">
            <a:extLst>
              <a:ext uri="{FF2B5EF4-FFF2-40B4-BE49-F238E27FC236}">
                <a16:creationId xmlns:a16="http://schemas.microsoft.com/office/drawing/2014/main" id="{85D0C78E-CB06-A318-CBB6-1F93A7BC7B5D}"/>
              </a:ext>
            </a:extLst>
          </p:cNvPr>
          <p:cNvPicPr>
            <a:picLocks noChangeAspect="1"/>
          </p:cNvPicPr>
          <p:nvPr/>
        </p:nvPicPr>
        <p:blipFill>
          <a:blip r:embed="rId4"/>
          <a:srcRect t="15132" b="36635"/>
          <a:stretch>
            <a:fillRect/>
          </a:stretch>
        </p:blipFill>
        <p:spPr>
          <a:xfrm>
            <a:off x="754213" y="2053973"/>
            <a:ext cx="1937267" cy="1168009"/>
          </a:xfrm>
          <a:prstGeom prst="rect">
            <a:avLst/>
          </a:prstGeom>
        </p:spPr>
      </p:pic>
      <p:pic>
        <p:nvPicPr>
          <p:cNvPr id="23" name="Picture 22">
            <a:extLst>
              <a:ext uri="{FF2B5EF4-FFF2-40B4-BE49-F238E27FC236}">
                <a16:creationId xmlns:a16="http://schemas.microsoft.com/office/drawing/2014/main" id="{5C66C865-D325-0E94-A81A-A24DD5B3D98C}"/>
              </a:ext>
            </a:extLst>
          </p:cNvPr>
          <p:cNvPicPr>
            <a:picLocks noChangeAspect="1"/>
          </p:cNvPicPr>
          <p:nvPr/>
        </p:nvPicPr>
        <p:blipFill>
          <a:blip r:embed="rId5"/>
          <a:stretch>
            <a:fillRect/>
          </a:stretch>
        </p:blipFill>
        <p:spPr>
          <a:xfrm>
            <a:off x="4271869" y="3024124"/>
            <a:ext cx="1368146" cy="1710183"/>
          </a:xfrm>
          <a:prstGeom prst="rect">
            <a:avLst/>
          </a:prstGeom>
        </p:spPr>
      </p:pic>
      <p:sp>
        <p:nvSpPr>
          <p:cNvPr id="24" name="Text 2">
            <a:extLst>
              <a:ext uri="{FF2B5EF4-FFF2-40B4-BE49-F238E27FC236}">
                <a16:creationId xmlns:a16="http://schemas.microsoft.com/office/drawing/2014/main" id="{C08672B5-A211-596A-5DA4-9B3F51472CEA}"/>
              </a:ext>
            </a:extLst>
          </p:cNvPr>
          <p:cNvSpPr/>
          <p:nvPr/>
        </p:nvSpPr>
        <p:spPr>
          <a:xfrm>
            <a:off x="164592" y="1721994"/>
            <a:ext cx="3112563" cy="502920"/>
          </a:xfrm>
          <a:prstGeom prst="rect">
            <a:avLst/>
          </a:prstGeom>
          <a:noFill/>
          <a:ln/>
        </p:spPr>
        <p:txBody>
          <a:bodyPr wrap="square" lIns="0" tIns="0" rIns="0" bIns="0" rtlCol="0" anchor="ctr"/>
          <a:lstStyle/>
          <a:p>
            <a:pPr marL="0" indent="0" algn="ctr">
              <a:buNone/>
            </a:pPr>
            <a:r>
              <a:rPr lang="en-US" b="1" dirty="0">
                <a:solidFill>
                  <a:srgbClr val="A4C13A"/>
                </a:solidFill>
                <a:latin typeface="Calibri" pitchFamily="34" charset="0"/>
                <a:ea typeface="Calibri" pitchFamily="34" charset="-122"/>
                <a:cs typeface="Calibri" pitchFamily="34" charset="-120"/>
              </a:rPr>
              <a:t>Sponsored By</a:t>
            </a:r>
            <a:endParaRPr lang="en-US" dirty="0"/>
          </a:p>
        </p:txBody>
      </p:sp>
      <p:sp>
        <p:nvSpPr>
          <p:cNvPr id="25" name="Text 2">
            <a:extLst>
              <a:ext uri="{FF2B5EF4-FFF2-40B4-BE49-F238E27FC236}">
                <a16:creationId xmlns:a16="http://schemas.microsoft.com/office/drawing/2014/main" id="{81D296BD-C5C2-EC1F-EC22-F8EDB96C037F}"/>
              </a:ext>
            </a:extLst>
          </p:cNvPr>
          <p:cNvSpPr/>
          <p:nvPr/>
        </p:nvSpPr>
        <p:spPr>
          <a:xfrm>
            <a:off x="3704321" y="1675455"/>
            <a:ext cx="4685466" cy="502920"/>
          </a:xfrm>
          <a:prstGeom prst="rect">
            <a:avLst/>
          </a:prstGeom>
          <a:noFill/>
          <a:ln/>
        </p:spPr>
        <p:txBody>
          <a:bodyPr wrap="square" lIns="0" tIns="0" rIns="0" bIns="0" rtlCol="0" anchor="ctr"/>
          <a:lstStyle/>
          <a:p>
            <a:pPr marL="0" indent="0" algn="ctr">
              <a:buNone/>
            </a:pPr>
            <a:r>
              <a:rPr lang="en-US" b="1" dirty="0">
                <a:solidFill>
                  <a:srgbClr val="A4C13A"/>
                </a:solidFill>
                <a:latin typeface="Calibri" pitchFamily="34" charset="0"/>
                <a:ea typeface="Calibri" pitchFamily="34" charset="-122"/>
                <a:cs typeface="Calibri" pitchFamily="34" charset="-120"/>
              </a:rPr>
              <a:t>Program Partners</a:t>
            </a:r>
            <a:endParaRPr lang="en-US" dirty="0"/>
          </a:p>
        </p:txBody>
      </p:sp>
      <p:pic>
        <p:nvPicPr>
          <p:cNvPr id="26" name="Picture 25">
            <a:extLst>
              <a:ext uri="{FF2B5EF4-FFF2-40B4-BE49-F238E27FC236}">
                <a16:creationId xmlns:a16="http://schemas.microsoft.com/office/drawing/2014/main" id="{228D0A2C-1676-3D1B-0009-BA35548ED970}"/>
              </a:ext>
            </a:extLst>
          </p:cNvPr>
          <p:cNvPicPr>
            <a:picLocks noChangeAspect="1"/>
          </p:cNvPicPr>
          <p:nvPr/>
        </p:nvPicPr>
        <p:blipFill>
          <a:blip r:embed="rId6"/>
          <a:stretch>
            <a:fillRect/>
          </a:stretch>
        </p:blipFill>
        <p:spPr>
          <a:xfrm>
            <a:off x="1324753" y="3627557"/>
            <a:ext cx="511967" cy="894151"/>
          </a:xfrm>
          <a:prstGeom prst="rect">
            <a:avLst/>
          </a:prstGeom>
        </p:spPr>
      </p:pic>
      <p:cxnSp>
        <p:nvCxnSpPr>
          <p:cNvPr id="27" name="Straight Connector 26">
            <a:extLst>
              <a:ext uri="{FF2B5EF4-FFF2-40B4-BE49-F238E27FC236}">
                <a16:creationId xmlns:a16="http://schemas.microsoft.com/office/drawing/2014/main" id="{4DFAD205-5278-3A8D-97A1-27FA4B5CDD92}"/>
              </a:ext>
            </a:extLst>
          </p:cNvPr>
          <p:cNvCxnSpPr/>
          <p:nvPr/>
        </p:nvCxnSpPr>
        <p:spPr>
          <a:xfrm>
            <a:off x="3277156" y="2275988"/>
            <a:ext cx="0" cy="1769701"/>
          </a:xfrm>
          <a:prstGeom prst="line">
            <a:avLst/>
          </a:prstGeom>
          <a:ln>
            <a:solidFill>
              <a:srgbClr val="A4C13A"/>
            </a:solidFill>
          </a:ln>
        </p:spPr>
        <p:style>
          <a:lnRef idx="3">
            <a:schemeClr val="dk1"/>
          </a:lnRef>
          <a:fillRef idx="0">
            <a:schemeClr val="dk1"/>
          </a:fillRef>
          <a:effectRef idx="2">
            <a:schemeClr val="dk1"/>
          </a:effectRef>
          <a:fontRef idx="minor">
            <a:schemeClr val="tx1"/>
          </a:fontRef>
        </p:style>
      </p:cxnSp>
      <p:pic>
        <p:nvPicPr>
          <p:cNvPr id="28" name="Picture 27">
            <a:extLst>
              <a:ext uri="{FF2B5EF4-FFF2-40B4-BE49-F238E27FC236}">
                <a16:creationId xmlns:a16="http://schemas.microsoft.com/office/drawing/2014/main" id="{DE74D086-D07F-A318-259B-53C2AF031409}"/>
              </a:ext>
            </a:extLst>
          </p:cNvPr>
          <p:cNvPicPr>
            <a:picLocks noChangeAspect="1"/>
          </p:cNvPicPr>
          <p:nvPr/>
        </p:nvPicPr>
        <p:blipFill>
          <a:blip r:embed="rId7"/>
          <a:stretch>
            <a:fillRect/>
          </a:stretch>
        </p:blipFill>
        <p:spPr>
          <a:xfrm>
            <a:off x="6320462" y="2275988"/>
            <a:ext cx="2502323" cy="689138"/>
          </a:xfrm>
          <a:prstGeom prst="rect">
            <a:avLst/>
          </a:prstGeom>
        </p:spPr>
      </p:pic>
      <p:sp>
        <p:nvSpPr>
          <p:cNvPr id="2" name="Text 2">
            <a:extLst>
              <a:ext uri="{FF2B5EF4-FFF2-40B4-BE49-F238E27FC236}">
                <a16:creationId xmlns:a16="http://schemas.microsoft.com/office/drawing/2014/main" id="{11E2C8D6-0565-B6A5-3222-8C84B1C345E7}"/>
              </a:ext>
            </a:extLst>
          </p:cNvPr>
          <p:cNvSpPr/>
          <p:nvPr/>
        </p:nvSpPr>
        <p:spPr>
          <a:xfrm>
            <a:off x="165493" y="3163452"/>
            <a:ext cx="3111664" cy="502920"/>
          </a:xfrm>
          <a:prstGeom prst="rect">
            <a:avLst/>
          </a:prstGeom>
          <a:noFill/>
          <a:ln/>
        </p:spPr>
        <p:txBody>
          <a:bodyPr wrap="square" lIns="0" tIns="0" rIns="0" bIns="0" rtlCol="0" anchor="ctr"/>
          <a:lstStyle/>
          <a:p>
            <a:pPr marL="0" indent="0" algn="ctr">
              <a:buNone/>
            </a:pPr>
            <a:r>
              <a:rPr lang="en-US" b="1" dirty="0">
                <a:solidFill>
                  <a:srgbClr val="A4C13A"/>
                </a:solidFill>
                <a:latin typeface="Calibri" pitchFamily="34" charset="0"/>
                <a:ea typeface="Calibri" pitchFamily="34" charset="-122"/>
                <a:cs typeface="Calibri" pitchFamily="34" charset="-120"/>
              </a:rPr>
              <a:t>Special Thanks</a:t>
            </a:r>
            <a:endParaRPr lang="en-US" dirty="0"/>
          </a:p>
        </p:txBody>
      </p:sp>
    </p:spTree>
    <p:extLst>
      <p:ext uri="{BB962C8B-B14F-4D97-AF65-F5344CB8AC3E}">
        <p14:creationId xmlns:p14="http://schemas.microsoft.com/office/powerpoint/2010/main" val="248310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Who Is the Auditor?</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Third-party independent auditors — we are here to help, not to penalize</a:t>
            </a:r>
            <a:endParaRPr lang="en-US" sz="1000" dirty="0"/>
          </a:p>
        </p:txBody>
      </p:sp>
      <p:sp>
        <p:nvSpPr>
          <p:cNvPr id="6" name="Shape 4"/>
          <p:cNvSpPr/>
          <p:nvPr/>
        </p:nvSpPr>
        <p:spPr>
          <a:xfrm>
            <a:off x="274320" y="1051560"/>
            <a:ext cx="4114800" cy="3657600"/>
          </a:xfrm>
          <a:prstGeom prst="rect">
            <a:avLst/>
          </a:prstGeom>
          <a:solidFill>
            <a:srgbClr val="404546"/>
          </a:solidFill>
          <a:ln w="12700">
            <a:solidFill>
              <a:srgbClr val="404546"/>
            </a:solidFill>
            <a:prstDash val="solid"/>
          </a:ln>
        </p:spPr>
        <p:txBody>
          <a:bodyPr/>
          <a:lstStyle/>
          <a:p>
            <a:endParaRPr lang="en-US"/>
          </a:p>
        </p:txBody>
      </p:sp>
      <p:sp>
        <p:nvSpPr>
          <p:cNvPr id="7" name="Shape 5"/>
          <p:cNvSpPr/>
          <p:nvPr/>
        </p:nvSpPr>
        <p:spPr>
          <a:xfrm>
            <a:off x="274320" y="1051560"/>
            <a:ext cx="4114800" cy="73152"/>
          </a:xfrm>
          <a:prstGeom prst="rect">
            <a:avLst/>
          </a:prstGeom>
          <a:solidFill>
            <a:srgbClr val="A4C13A"/>
          </a:solidFill>
          <a:ln w="12700">
            <a:solidFill>
              <a:srgbClr val="A4C13A"/>
            </a:solidFill>
            <a:prstDash val="solid"/>
          </a:ln>
        </p:spPr>
        <p:txBody>
          <a:bodyPr/>
          <a:lstStyle/>
          <a:p>
            <a:endParaRPr lang="en-US"/>
          </a:p>
        </p:txBody>
      </p:sp>
      <p:sp>
        <p:nvSpPr>
          <p:cNvPr id="8" name="Text 6"/>
          <p:cNvSpPr/>
          <p:nvPr/>
        </p:nvSpPr>
        <p:spPr>
          <a:xfrm>
            <a:off x="411480" y="1188720"/>
            <a:ext cx="3840480" cy="411480"/>
          </a:xfrm>
          <a:prstGeom prst="rect">
            <a:avLst/>
          </a:prstGeom>
          <a:noFill/>
          <a:ln/>
        </p:spPr>
        <p:txBody>
          <a:bodyPr wrap="square" lIns="0" tIns="0" rIns="0" bIns="0" rtlCol="0" anchor="ctr"/>
          <a:lstStyle/>
          <a:p>
            <a:pPr marL="0" indent="0">
              <a:buNone/>
            </a:pPr>
            <a:r>
              <a:rPr lang="en-US" sz="1600" b="1" dirty="0">
                <a:solidFill>
                  <a:srgbClr val="A4C13A"/>
                </a:solidFill>
                <a:latin typeface="Calibri" pitchFamily="34" charset="0"/>
                <a:ea typeface="Calibri" pitchFamily="34" charset="-122"/>
                <a:cs typeface="Calibri" pitchFamily="34" charset="-120"/>
              </a:rPr>
              <a:t>Muser Consulting, LLC</a:t>
            </a:r>
            <a:endParaRPr lang="en-US" sz="1600" dirty="0"/>
          </a:p>
        </p:txBody>
      </p:sp>
      <p:sp>
        <p:nvSpPr>
          <p:cNvPr id="9" name="Text 7"/>
          <p:cNvSpPr/>
          <p:nvPr/>
        </p:nvSpPr>
        <p:spPr>
          <a:xfrm>
            <a:off x="411480" y="1572768"/>
            <a:ext cx="3840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Your Sustainable WA Auditing Partner</a:t>
            </a:r>
            <a:endParaRPr lang="en-US" sz="1000" dirty="0"/>
          </a:p>
        </p:txBody>
      </p:sp>
      <p:sp>
        <p:nvSpPr>
          <p:cNvPr id="10" name="Text 8"/>
          <p:cNvSpPr/>
          <p:nvPr/>
        </p:nvSpPr>
        <p:spPr>
          <a:xfrm>
            <a:off x="411480" y="1920240"/>
            <a:ext cx="3840480" cy="2560320"/>
          </a:xfrm>
          <a:prstGeom prst="rect">
            <a:avLst/>
          </a:prstGeom>
          <a:noFill/>
          <a:ln/>
        </p:spPr>
        <p:txBody>
          <a:bodyPr wrap="square" lIns="0" tIns="0" rIns="0" bIns="0" rtlCol="0" anchor="t"/>
          <a:lstStyle/>
          <a:p>
            <a:pPr marL="342900" indent="-342900">
              <a:buSzPct val="100000"/>
              <a:buChar char="•"/>
            </a:pPr>
            <a:r>
              <a:rPr lang="en-US" sz="1100" dirty="0">
                <a:solidFill>
                  <a:srgbClr val="FFFFFF"/>
                </a:solidFill>
                <a:latin typeface="Calibri" pitchFamily="34" charset="0"/>
                <a:ea typeface="Calibri" pitchFamily="34" charset="-122"/>
                <a:cs typeface="Calibri" pitchFamily="34" charset="-120"/>
              </a:rPr>
              <a:t>We are 3rd party independent auditors</a:t>
            </a:r>
            <a:endParaRPr lang="en-US" sz="1100" dirty="0"/>
          </a:p>
          <a:p>
            <a:pPr marL="342900" indent="-342900">
              <a:buSzPct val="100000"/>
              <a:buChar char="•"/>
            </a:pPr>
            <a:r>
              <a:rPr lang="en-US" sz="1100" dirty="0">
                <a:solidFill>
                  <a:srgbClr val="FFFFFF"/>
                </a:solidFill>
                <a:latin typeface="Calibri" pitchFamily="34" charset="0"/>
                <a:ea typeface="Calibri" pitchFamily="34" charset="-122"/>
                <a:cs typeface="Calibri" pitchFamily="34" charset="-120"/>
              </a:rPr>
              <a:t>We are NOT the IRS, State, City, or County</a:t>
            </a:r>
            <a:endParaRPr lang="en-US" sz="1100" dirty="0"/>
          </a:p>
          <a:p>
            <a:pPr marL="342900" indent="-342900">
              <a:buSzPct val="100000"/>
              <a:buChar char="•"/>
            </a:pPr>
            <a:r>
              <a:rPr lang="en-US" sz="1100" dirty="0">
                <a:solidFill>
                  <a:srgbClr val="FFFFFF"/>
                </a:solidFill>
                <a:latin typeface="Calibri" pitchFamily="34" charset="0"/>
                <a:ea typeface="Calibri" pitchFamily="34" charset="-122"/>
                <a:cs typeface="Calibri" pitchFamily="34" charset="-120"/>
              </a:rPr>
              <a:t>We are here to help growers and support the program</a:t>
            </a:r>
            <a:endParaRPr lang="en-US" sz="1100" dirty="0"/>
          </a:p>
          <a:p>
            <a:pPr marL="342900" indent="-342900">
              <a:buSzPct val="100000"/>
              <a:buChar char="•"/>
            </a:pPr>
            <a:r>
              <a:rPr lang="en-US" sz="1100" dirty="0">
                <a:solidFill>
                  <a:srgbClr val="FFFFFF"/>
                </a:solidFill>
                <a:latin typeface="Calibri" pitchFamily="34" charset="0"/>
                <a:ea typeface="Calibri" pitchFamily="34" charset="-122"/>
                <a:cs typeface="Calibri" pitchFamily="34" charset="-120"/>
              </a:rPr>
              <a:t>We contact growers by phone or email to schedule the audit</a:t>
            </a:r>
            <a:endParaRPr lang="en-US" sz="1100" dirty="0"/>
          </a:p>
          <a:p>
            <a:pPr marL="342900" indent="-342900">
              <a:buSzPct val="100000"/>
              <a:buChar char="•"/>
            </a:pPr>
            <a:r>
              <a:rPr lang="en-US" sz="1100" dirty="0">
                <a:solidFill>
                  <a:srgbClr val="FFFFFF"/>
                </a:solidFill>
                <a:latin typeface="Calibri" pitchFamily="34" charset="0"/>
                <a:ea typeface="Calibri" pitchFamily="34" charset="-122"/>
                <a:cs typeface="Calibri" pitchFamily="34" charset="-120"/>
              </a:rPr>
              <a:t>Nathaniel Helligso handles fees and platform access, then passes your information to us</a:t>
            </a:r>
            <a:endParaRPr lang="en-US" sz="1100" dirty="0"/>
          </a:p>
        </p:txBody>
      </p:sp>
      <p:sp>
        <p:nvSpPr>
          <p:cNvPr id="11" name="Shape 9"/>
          <p:cNvSpPr/>
          <p:nvPr/>
        </p:nvSpPr>
        <p:spPr>
          <a:xfrm>
            <a:off x="4663440" y="1051560"/>
            <a:ext cx="4206240" cy="3657600"/>
          </a:xfrm>
          <a:prstGeom prst="rect">
            <a:avLst/>
          </a:prstGeom>
          <a:solidFill>
            <a:srgbClr val="EDE3D2"/>
          </a:solidFill>
          <a:ln w="12700">
            <a:solidFill>
              <a:srgbClr val="D5C2A0"/>
            </a:solidFill>
            <a:prstDash val="solid"/>
          </a:ln>
        </p:spPr>
        <p:txBody>
          <a:bodyPr/>
          <a:lstStyle/>
          <a:p>
            <a:endParaRPr lang="en-US"/>
          </a:p>
        </p:txBody>
      </p:sp>
      <p:sp>
        <p:nvSpPr>
          <p:cNvPr id="12" name="Text 10"/>
          <p:cNvSpPr/>
          <p:nvPr/>
        </p:nvSpPr>
        <p:spPr>
          <a:xfrm>
            <a:off x="4754880" y="1097280"/>
            <a:ext cx="4023360" cy="365760"/>
          </a:xfrm>
          <a:prstGeom prst="rect">
            <a:avLst/>
          </a:prstGeom>
          <a:noFill/>
          <a:ln/>
        </p:spPr>
        <p:txBody>
          <a:bodyPr wrap="square" lIns="0" tIns="0" rIns="0" bIns="0" rtlCol="0" anchor="ctr"/>
          <a:lstStyle/>
          <a:p>
            <a:pPr marL="0" indent="0">
              <a:buNone/>
            </a:pPr>
            <a:r>
              <a:rPr lang="en-US" sz="1300" b="1" dirty="0">
                <a:solidFill>
                  <a:srgbClr val="404546"/>
                </a:solidFill>
                <a:latin typeface="Calibri" pitchFamily="34" charset="0"/>
                <a:ea typeface="Calibri" pitchFamily="34" charset="-122"/>
                <a:cs typeface="Calibri" pitchFamily="34" charset="-120"/>
              </a:rPr>
              <a:t>How You Get to Us</a:t>
            </a:r>
            <a:endParaRPr lang="en-US" sz="1300" dirty="0"/>
          </a:p>
        </p:txBody>
      </p:sp>
      <p:sp>
        <p:nvSpPr>
          <p:cNvPr id="13" name="Shape 11"/>
          <p:cNvSpPr/>
          <p:nvPr/>
        </p:nvSpPr>
        <p:spPr>
          <a:xfrm>
            <a:off x="4754880" y="1554480"/>
            <a:ext cx="438912" cy="438912"/>
          </a:xfrm>
          <a:prstGeom prst="ellipse">
            <a:avLst/>
          </a:prstGeom>
          <a:solidFill>
            <a:srgbClr val="A4C13A"/>
          </a:solidFill>
          <a:ln w="12700">
            <a:solidFill>
              <a:srgbClr val="A4C13A"/>
            </a:solidFill>
            <a:prstDash val="solid"/>
          </a:ln>
        </p:spPr>
        <p:txBody>
          <a:bodyPr/>
          <a:lstStyle/>
          <a:p>
            <a:endParaRPr lang="en-US"/>
          </a:p>
        </p:txBody>
      </p:sp>
      <p:sp>
        <p:nvSpPr>
          <p:cNvPr id="14" name="Text 12"/>
          <p:cNvSpPr/>
          <p:nvPr/>
        </p:nvSpPr>
        <p:spPr>
          <a:xfrm>
            <a:off x="4754880" y="1554480"/>
            <a:ext cx="438912" cy="438912"/>
          </a:xfrm>
          <a:prstGeom prst="rect">
            <a:avLst/>
          </a:prstGeom>
          <a:noFill/>
          <a:ln/>
        </p:spPr>
        <p:txBody>
          <a:bodyPr wrap="square" lIns="0" tIns="0" rIns="0" bIns="0" rtlCol="0" anchor="ctr"/>
          <a:lstStyle/>
          <a:p>
            <a:pPr marL="0" indent="0" algn="ctr">
              <a:buNone/>
            </a:pPr>
            <a:r>
              <a:rPr lang="en-US" sz="1600" b="1" dirty="0">
                <a:solidFill>
                  <a:srgbClr val="FFFFFF"/>
                </a:solidFill>
              </a:rPr>
              <a:t>1</a:t>
            </a:r>
            <a:endParaRPr lang="en-US" sz="1600" dirty="0"/>
          </a:p>
        </p:txBody>
      </p:sp>
      <p:sp>
        <p:nvSpPr>
          <p:cNvPr id="15" name="Text 13"/>
          <p:cNvSpPr/>
          <p:nvPr/>
        </p:nvSpPr>
        <p:spPr>
          <a:xfrm>
            <a:off x="5321808" y="1554480"/>
            <a:ext cx="3429000" cy="438912"/>
          </a:xfrm>
          <a:prstGeom prst="rect">
            <a:avLst/>
          </a:prstGeom>
          <a:noFill/>
          <a:ln/>
        </p:spPr>
        <p:txBody>
          <a:bodyPr wrap="square" lIns="0" tIns="0" rIns="0" bIns="0" rtlCol="0" anchor="ctr"/>
          <a:lstStyle/>
          <a:p>
            <a:pPr marL="0" indent="0">
              <a:buNone/>
            </a:pPr>
            <a:r>
              <a:rPr lang="en-US" sz="1050" dirty="0">
                <a:solidFill>
                  <a:srgbClr val="404546"/>
                </a:solidFill>
                <a:latin typeface="Calibri" pitchFamily="34" charset="0"/>
                <a:ea typeface="Calibri" pitchFamily="34" charset="-122"/>
                <a:cs typeface="Calibri" pitchFamily="34" charset="-120"/>
              </a:rPr>
              <a:t>Grower applies &amp; pays via QLBS platform</a:t>
            </a:r>
            <a:endParaRPr lang="en-US" sz="1050" dirty="0"/>
          </a:p>
        </p:txBody>
      </p:sp>
      <p:sp>
        <p:nvSpPr>
          <p:cNvPr id="16" name="Shape 14"/>
          <p:cNvSpPr/>
          <p:nvPr/>
        </p:nvSpPr>
        <p:spPr>
          <a:xfrm>
            <a:off x="4974336" y="2011680"/>
            <a:ext cx="0" cy="182880"/>
          </a:xfrm>
          <a:prstGeom prst="line">
            <a:avLst/>
          </a:prstGeom>
          <a:noFill/>
          <a:ln w="19050">
            <a:solidFill>
              <a:srgbClr val="A4C13A"/>
            </a:solidFill>
            <a:prstDash val="solid"/>
          </a:ln>
        </p:spPr>
        <p:txBody>
          <a:bodyPr/>
          <a:lstStyle/>
          <a:p>
            <a:endParaRPr lang="en-US"/>
          </a:p>
        </p:txBody>
      </p:sp>
      <p:sp>
        <p:nvSpPr>
          <p:cNvPr id="17" name="Shape 15"/>
          <p:cNvSpPr/>
          <p:nvPr/>
        </p:nvSpPr>
        <p:spPr>
          <a:xfrm>
            <a:off x="4754880" y="2194560"/>
            <a:ext cx="438912" cy="438912"/>
          </a:xfrm>
          <a:prstGeom prst="ellipse">
            <a:avLst/>
          </a:prstGeom>
          <a:solidFill>
            <a:srgbClr val="A4C13A"/>
          </a:solidFill>
          <a:ln w="12700">
            <a:solidFill>
              <a:srgbClr val="A4C13A"/>
            </a:solidFill>
            <a:prstDash val="solid"/>
          </a:ln>
        </p:spPr>
        <p:txBody>
          <a:bodyPr/>
          <a:lstStyle/>
          <a:p>
            <a:endParaRPr lang="en-US"/>
          </a:p>
        </p:txBody>
      </p:sp>
      <p:sp>
        <p:nvSpPr>
          <p:cNvPr id="18" name="Text 16"/>
          <p:cNvSpPr/>
          <p:nvPr/>
        </p:nvSpPr>
        <p:spPr>
          <a:xfrm>
            <a:off x="4754880" y="2194560"/>
            <a:ext cx="438912" cy="438912"/>
          </a:xfrm>
          <a:prstGeom prst="rect">
            <a:avLst/>
          </a:prstGeom>
          <a:noFill/>
          <a:ln/>
        </p:spPr>
        <p:txBody>
          <a:bodyPr wrap="square" lIns="0" tIns="0" rIns="0" bIns="0" rtlCol="0" anchor="ctr"/>
          <a:lstStyle/>
          <a:p>
            <a:pPr marL="0" indent="0" algn="ctr">
              <a:buNone/>
            </a:pPr>
            <a:r>
              <a:rPr lang="en-US" sz="1600" b="1" dirty="0">
                <a:solidFill>
                  <a:srgbClr val="FFFFFF"/>
                </a:solidFill>
              </a:rPr>
              <a:t>2</a:t>
            </a:r>
            <a:endParaRPr lang="en-US" sz="1600" dirty="0"/>
          </a:p>
        </p:txBody>
      </p:sp>
      <p:sp>
        <p:nvSpPr>
          <p:cNvPr id="19" name="Text 17"/>
          <p:cNvSpPr/>
          <p:nvPr/>
        </p:nvSpPr>
        <p:spPr>
          <a:xfrm>
            <a:off x="5321808" y="2194560"/>
            <a:ext cx="3429000" cy="438912"/>
          </a:xfrm>
          <a:prstGeom prst="rect">
            <a:avLst/>
          </a:prstGeom>
          <a:noFill/>
          <a:ln/>
        </p:spPr>
        <p:txBody>
          <a:bodyPr wrap="square" lIns="0" tIns="0" rIns="0" bIns="0" rtlCol="0" anchor="ctr"/>
          <a:lstStyle/>
          <a:p>
            <a:pPr marL="0" indent="0">
              <a:buNone/>
            </a:pPr>
            <a:r>
              <a:rPr lang="en-US" sz="1050" dirty="0">
                <a:solidFill>
                  <a:srgbClr val="404546"/>
                </a:solidFill>
                <a:latin typeface="Calibri" pitchFamily="34" charset="0"/>
                <a:ea typeface="Calibri" pitchFamily="34" charset="-122"/>
                <a:cs typeface="Calibri" pitchFamily="34" charset="-120"/>
              </a:rPr>
              <a:t>Nathaniel (WA Winegrowers) processes and shares your info</a:t>
            </a:r>
            <a:endParaRPr lang="en-US" sz="1050" dirty="0"/>
          </a:p>
        </p:txBody>
      </p:sp>
      <p:sp>
        <p:nvSpPr>
          <p:cNvPr id="20" name="Shape 18"/>
          <p:cNvSpPr/>
          <p:nvPr/>
        </p:nvSpPr>
        <p:spPr>
          <a:xfrm>
            <a:off x="4974336" y="2651760"/>
            <a:ext cx="0" cy="182880"/>
          </a:xfrm>
          <a:prstGeom prst="line">
            <a:avLst/>
          </a:prstGeom>
          <a:noFill/>
          <a:ln w="19050">
            <a:solidFill>
              <a:srgbClr val="A4C13A"/>
            </a:solidFill>
            <a:prstDash val="solid"/>
          </a:ln>
        </p:spPr>
        <p:txBody>
          <a:bodyPr/>
          <a:lstStyle/>
          <a:p>
            <a:endParaRPr lang="en-US"/>
          </a:p>
        </p:txBody>
      </p:sp>
      <p:sp>
        <p:nvSpPr>
          <p:cNvPr id="21" name="Shape 19"/>
          <p:cNvSpPr/>
          <p:nvPr/>
        </p:nvSpPr>
        <p:spPr>
          <a:xfrm>
            <a:off x="4754880" y="2834640"/>
            <a:ext cx="438912" cy="438912"/>
          </a:xfrm>
          <a:prstGeom prst="ellipse">
            <a:avLst/>
          </a:prstGeom>
          <a:solidFill>
            <a:srgbClr val="A4C13A"/>
          </a:solidFill>
          <a:ln w="12700">
            <a:solidFill>
              <a:srgbClr val="A4C13A"/>
            </a:solidFill>
            <a:prstDash val="solid"/>
          </a:ln>
        </p:spPr>
        <p:txBody>
          <a:bodyPr/>
          <a:lstStyle/>
          <a:p>
            <a:endParaRPr lang="en-US"/>
          </a:p>
        </p:txBody>
      </p:sp>
      <p:sp>
        <p:nvSpPr>
          <p:cNvPr id="22" name="Text 20"/>
          <p:cNvSpPr/>
          <p:nvPr/>
        </p:nvSpPr>
        <p:spPr>
          <a:xfrm>
            <a:off x="4754880" y="2834640"/>
            <a:ext cx="438912" cy="438912"/>
          </a:xfrm>
          <a:prstGeom prst="rect">
            <a:avLst/>
          </a:prstGeom>
          <a:noFill/>
          <a:ln/>
        </p:spPr>
        <p:txBody>
          <a:bodyPr wrap="square" lIns="0" tIns="0" rIns="0" bIns="0" rtlCol="0" anchor="ctr"/>
          <a:lstStyle/>
          <a:p>
            <a:pPr marL="0" indent="0" algn="ctr">
              <a:buNone/>
            </a:pPr>
            <a:r>
              <a:rPr lang="en-US" sz="1600" b="1" dirty="0">
                <a:solidFill>
                  <a:srgbClr val="FFFFFF"/>
                </a:solidFill>
              </a:rPr>
              <a:t>3</a:t>
            </a:r>
            <a:endParaRPr lang="en-US" sz="1600" dirty="0"/>
          </a:p>
        </p:txBody>
      </p:sp>
      <p:sp>
        <p:nvSpPr>
          <p:cNvPr id="23" name="Text 21"/>
          <p:cNvSpPr/>
          <p:nvPr/>
        </p:nvSpPr>
        <p:spPr>
          <a:xfrm>
            <a:off x="5321808" y="2834640"/>
            <a:ext cx="3429000" cy="438912"/>
          </a:xfrm>
          <a:prstGeom prst="rect">
            <a:avLst/>
          </a:prstGeom>
          <a:noFill/>
          <a:ln/>
        </p:spPr>
        <p:txBody>
          <a:bodyPr wrap="square" lIns="0" tIns="0" rIns="0" bIns="0" rtlCol="0" anchor="ctr"/>
          <a:lstStyle/>
          <a:p>
            <a:pPr marL="0" indent="0">
              <a:buNone/>
            </a:pPr>
            <a:r>
              <a:rPr lang="en-US" sz="1050" dirty="0">
                <a:solidFill>
                  <a:srgbClr val="404546"/>
                </a:solidFill>
                <a:latin typeface="Calibri" pitchFamily="34" charset="0"/>
                <a:ea typeface="Calibri" pitchFamily="34" charset="-122"/>
                <a:cs typeface="Calibri" pitchFamily="34" charset="-120"/>
              </a:rPr>
              <a:t>Muser Consulting contacts you to schedule the audit</a:t>
            </a:r>
            <a:endParaRPr lang="en-US" sz="1050" dirty="0"/>
          </a:p>
        </p:txBody>
      </p:sp>
      <p:sp>
        <p:nvSpPr>
          <p:cNvPr id="24" name="Shape 22"/>
          <p:cNvSpPr/>
          <p:nvPr/>
        </p:nvSpPr>
        <p:spPr>
          <a:xfrm>
            <a:off x="4974336" y="3291840"/>
            <a:ext cx="0" cy="182880"/>
          </a:xfrm>
          <a:prstGeom prst="line">
            <a:avLst/>
          </a:prstGeom>
          <a:noFill/>
          <a:ln w="19050">
            <a:solidFill>
              <a:srgbClr val="A4C13A"/>
            </a:solidFill>
            <a:prstDash val="solid"/>
          </a:ln>
        </p:spPr>
        <p:txBody>
          <a:bodyPr/>
          <a:lstStyle/>
          <a:p>
            <a:endParaRPr lang="en-US"/>
          </a:p>
        </p:txBody>
      </p:sp>
      <p:sp>
        <p:nvSpPr>
          <p:cNvPr id="25" name="Shape 23"/>
          <p:cNvSpPr/>
          <p:nvPr/>
        </p:nvSpPr>
        <p:spPr>
          <a:xfrm>
            <a:off x="4754880" y="3474720"/>
            <a:ext cx="438912" cy="438912"/>
          </a:xfrm>
          <a:prstGeom prst="ellipse">
            <a:avLst/>
          </a:prstGeom>
          <a:solidFill>
            <a:srgbClr val="A4C13A"/>
          </a:solidFill>
          <a:ln w="12700">
            <a:solidFill>
              <a:srgbClr val="A4C13A"/>
            </a:solidFill>
            <a:prstDash val="solid"/>
          </a:ln>
        </p:spPr>
        <p:txBody>
          <a:bodyPr/>
          <a:lstStyle/>
          <a:p>
            <a:endParaRPr lang="en-US"/>
          </a:p>
        </p:txBody>
      </p:sp>
      <p:sp>
        <p:nvSpPr>
          <p:cNvPr id="26" name="Text 24"/>
          <p:cNvSpPr/>
          <p:nvPr/>
        </p:nvSpPr>
        <p:spPr>
          <a:xfrm>
            <a:off x="4754880" y="3474720"/>
            <a:ext cx="438912" cy="438912"/>
          </a:xfrm>
          <a:prstGeom prst="rect">
            <a:avLst/>
          </a:prstGeom>
          <a:noFill/>
          <a:ln/>
        </p:spPr>
        <p:txBody>
          <a:bodyPr wrap="square" lIns="0" tIns="0" rIns="0" bIns="0" rtlCol="0" anchor="ctr"/>
          <a:lstStyle/>
          <a:p>
            <a:pPr marL="0" indent="0" algn="ctr">
              <a:buNone/>
            </a:pPr>
            <a:r>
              <a:rPr lang="en-US" sz="1600" b="1" dirty="0">
                <a:solidFill>
                  <a:srgbClr val="FFFFFF"/>
                </a:solidFill>
              </a:rPr>
              <a:t>4</a:t>
            </a:r>
            <a:endParaRPr lang="en-US" sz="1600" dirty="0"/>
          </a:p>
        </p:txBody>
      </p:sp>
      <p:sp>
        <p:nvSpPr>
          <p:cNvPr id="27" name="Text 25"/>
          <p:cNvSpPr/>
          <p:nvPr/>
        </p:nvSpPr>
        <p:spPr>
          <a:xfrm>
            <a:off x="5321808" y="3474720"/>
            <a:ext cx="3429000" cy="438912"/>
          </a:xfrm>
          <a:prstGeom prst="rect">
            <a:avLst/>
          </a:prstGeom>
          <a:noFill/>
          <a:ln/>
        </p:spPr>
        <p:txBody>
          <a:bodyPr wrap="square" lIns="0" tIns="0" rIns="0" bIns="0" rtlCol="0" anchor="ctr"/>
          <a:lstStyle/>
          <a:p>
            <a:pPr marL="0" indent="0">
              <a:buNone/>
            </a:pPr>
            <a:r>
              <a:rPr lang="en-US" sz="1050" dirty="0">
                <a:solidFill>
                  <a:srgbClr val="404546"/>
                </a:solidFill>
                <a:latin typeface="Calibri" pitchFamily="34" charset="0"/>
                <a:ea typeface="Calibri" pitchFamily="34" charset="-122"/>
                <a:cs typeface="Calibri" pitchFamily="34" charset="-120"/>
              </a:rPr>
              <a:t>Audit is conducted — doc review, site visit, interview</a:t>
            </a:r>
            <a:endParaRPr lang="en-US" sz="1050" dirty="0"/>
          </a:p>
        </p:txBody>
      </p:sp>
      <p:sp>
        <p:nvSpPr>
          <p:cNvPr id="28" name="Shape 26"/>
          <p:cNvSpPr/>
          <p:nvPr/>
        </p:nvSpPr>
        <p:spPr>
          <a:xfrm>
            <a:off x="4974336" y="3931920"/>
            <a:ext cx="0" cy="182880"/>
          </a:xfrm>
          <a:prstGeom prst="line">
            <a:avLst/>
          </a:prstGeom>
          <a:noFill/>
          <a:ln w="19050">
            <a:solidFill>
              <a:srgbClr val="A4C13A"/>
            </a:solidFill>
            <a:prstDash val="solid"/>
          </a:ln>
        </p:spPr>
        <p:txBody>
          <a:bodyPr/>
          <a:lstStyle/>
          <a:p>
            <a:endParaRPr lang="en-US"/>
          </a:p>
        </p:txBody>
      </p:sp>
      <p:sp>
        <p:nvSpPr>
          <p:cNvPr id="29" name="Shape 27"/>
          <p:cNvSpPr/>
          <p:nvPr/>
        </p:nvSpPr>
        <p:spPr>
          <a:xfrm>
            <a:off x="4754880" y="4114800"/>
            <a:ext cx="438912" cy="438912"/>
          </a:xfrm>
          <a:prstGeom prst="ellipse">
            <a:avLst/>
          </a:prstGeom>
          <a:solidFill>
            <a:srgbClr val="A4C13A"/>
          </a:solidFill>
          <a:ln w="12700">
            <a:solidFill>
              <a:srgbClr val="A4C13A"/>
            </a:solidFill>
            <a:prstDash val="solid"/>
          </a:ln>
        </p:spPr>
        <p:txBody>
          <a:bodyPr/>
          <a:lstStyle/>
          <a:p>
            <a:endParaRPr lang="en-US"/>
          </a:p>
        </p:txBody>
      </p:sp>
      <p:sp>
        <p:nvSpPr>
          <p:cNvPr id="30" name="Text 28"/>
          <p:cNvSpPr/>
          <p:nvPr/>
        </p:nvSpPr>
        <p:spPr>
          <a:xfrm>
            <a:off x="4754880" y="4114800"/>
            <a:ext cx="438912" cy="438912"/>
          </a:xfrm>
          <a:prstGeom prst="rect">
            <a:avLst/>
          </a:prstGeom>
          <a:noFill/>
          <a:ln/>
        </p:spPr>
        <p:txBody>
          <a:bodyPr wrap="square" lIns="0" tIns="0" rIns="0" bIns="0" rtlCol="0" anchor="ctr"/>
          <a:lstStyle/>
          <a:p>
            <a:pPr marL="0" indent="0" algn="ctr">
              <a:buNone/>
            </a:pPr>
            <a:r>
              <a:rPr lang="en-US" sz="1600" b="1" dirty="0">
                <a:solidFill>
                  <a:srgbClr val="FFFFFF"/>
                </a:solidFill>
              </a:rPr>
              <a:t>5</a:t>
            </a:r>
            <a:endParaRPr lang="en-US" sz="1600" dirty="0"/>
          </a:p>
        </p:txBody>
      </p:sp>
      <p:sp>
        <p:nvSpPr>
          <p:cNvPr id="31" name="Text 29"/>
          <p:cNvSpPr/>
          <p:nvPr/>
        </p:nvSpPr>
        <p:spPr>
          <a:xfrm>
            <a:off x="5321808" y="4114800"/>
            <a:ext cx="3429000" cy="438912"/>
          </a:xfrm>
          <a:prstGeom prst="rect">
            <a:avLst/>
          </a:prstGeom>
          <a:noFill/>
          <a:ln/>
        </p:spPr>
        <p:txBody>
          <a:bodyPr wrap="square" lIns="0" tIns="0" rIns="0" bIns="0" rtlCol="0" anchor="ctr"/>
          <a:lstStyle/>
          <a:p>
            <a:pPr marL="0" indent="0">
              <a:buNone/>
            </a:pPr>
            <a:r>
              <a:rPr lang="en-US" sz="1050" dirty="0">
                <a:solidFill>
                  <a:srgbClr val="404546"/>
                </a:solidFill>
                <a:latin typeface="Calibri" pitchFamily="34" charset="0"/>
                <a:ea typeface="Calibri" pitchFamily="34" charset="-122"/>
                <a:cs typeface="Calibri" pitchFamily="34" charset="-120"/>
              </a:rPr>
              <a:t>Audit Report sent; corrections due by Nov. 15</a:t>
            </a:r>
            <a:endParaRPr lang="en-US" sz="1050" dirty="0"/>
          </a:p>
        </p:txBody>
      </p:sp>
      <p:sp>
        <p:nvSpPr>
          <p:cNvPr id="32" name="Shape 30"/>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33" name="Text 31"/>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Audit Timeframe: What Period Are We Looking At?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The certification cycle runs from after Harvest to beginning of the next Harvest</a:t>
            </a:r>
            <a:endParaRPr lang="en-US" sz="1000" dirty="0"/>
          </a:p>
        </p:txBody>
      </p:sp>
      <p:sp>
        <p:nvSpPr>
          <p:cNvPr id="6" name="Shape 4"/>
          <p:cNvSpPr/>
          <p:nvPr/>
        </p:nvSpPr>
        <p:spPr>
          <a:xfrm>
            <a:off x="365760" y="1920240"/>
            <a:ext cx="8412480" cy="137160"/>
          </a:xfrm>
          <a:prstGeom prst="rect">
            <a:avLst/>
          </a:prstGeom>
          <a:solidFill>
            <a:srgbClr val="D5C2A0"/>
          </a:solidFill>
          <a:ln w="12700">
            <a:solidFill>
              <a:srgbClr val="D5C2A0"/>
            </a:solidFill>
            <a:prstDash val="solid"/>
          </a:ln>
        </p:spPr>
        <p:txBody>
          <a:bodyPr/>
          <a:lstStyle/>
          <a:p>
            <a:endParaRPr lang="en-US"/>
          </a:p>
        </p:txBody>
      </p:sp>
      <p:sp>
        <p:nvSpPr>
          <p:cNvPr id="7" name="Shape 5"/>
          <p:cNvSpPr/>
          <p:nvPr/>
        </p:nvSpPr>
        <p:spPr>
          <a:xfrm>
            <a:off x="320040" y="1801368"/>
            <a:ext cx="246888" cy="246888"/>
          </a:xfrm>
          <a:prstGeom prst="ellipse">
            <a:avLst/>
          </a:prstGeom>
          <a:solidFill>
            <a:srgbClr val="C0562A"/>
          </a:solidFill>
          <a:ln w="12700">
            <a:solidFill>
              <a:srgbClr val="C0562A"/>
            </a:solidFill>
            <a:prstDash val="solid"/>
          </a:ln>
        </p:spPr>
        <p:txBody>
          <a:bodyPr/>
          <a:lstStyle/>
          <a:p>
            <a:endParaRPr lang="en-US"/>
          </a:p>
        </p:txBody>
      </p:sp>
      <p:sp>
        <p:nvSpPr>
          <p:cNvPr id="8" name="Text 6"/>
          <p:cNvSpPr/>
          <p:nvPr/>
        </p:nvSpPr>
        <p:spPr>
          <a:xfrm>
            <a:off x="-228600" y="1143000"/>
            <a:ext cx="1371600" cy="594360"/>
          </a:xfrm>
          <a:prstGeom prst="rect">
            <a:avLst/>
          </a:prstGeom>
          <a:noFill/>
          <a:ln/>
        </p:spPr>
        <p:txBody>
          <a:bodyPr wrap="square" lIns="0" tIns="0" rIns="0" bIns="0" rtlCol="0" anchor="ctr"/>
          <a:lstStyle/>
          <a:p>
            <a:pPr marL="0" indent="0" algn="ctr">
              <a:buNone/>
            </a:pPr>
            <a:r>
              <a:rPr lang="en-US" sz="950" b="1" dirty="0">
                <a:solidFill>
                  <a:srgbClr val="404546"/>
                </a:solidFill>
                <a:latin typeface="Calibri" pitchFamily="34" charset="0"/>
                <a:ea typeface="Calibri" pitchFamily="34" charset="-122"/>
                <a:cs typeface="Calibri" pitchFamily="34" charset="-120"/>
              </a:rPr>
              <a:t>Nov 2025</a:t>
            </a:r>
            <a:endParaRPr lang="en-US" sz="950" dirty="0"/>
          </a:p>
          <a:p>
            <a:pPr marL="0" indent="0" algn="ctr">
              <a:buNone/>
            </a:pPr>
            <a:r>
              <a:rPr lang="en-US" sz="950" b="1" dirty="0">
                <a:solidFill>
                  <a:srgbClr val="404546"/>
                </a:solidFill>
                <a:latin typeface="Calibri" pitchFamily="34" charset="0"/>
                <a:ea typeface="Calibri" pitchFamily="34" charset="-122"/>
                <a:cs typeface="Calibri" pitchFamily="34" charset="-120"/>
              </a:rPr>
              <a:t>(Post-Harvest)</a:t>
            </a:r>
            <a:endParaRPr lang="en-US" sz="950" dirty="0"/>
          </a:p>
        </p:txBody>
      </p:sp>
      <p:sp>
        <p:nvSpPr>
          <p:cNvPr id="9" name="Text 7"/>
          <p:cNvSpPr/>
          <p:nvPr/>
        </p:nvSpPr>
        <p:spPr>
          <a:xfrm>
            <a:off x="-228600" y="2103120"/>
            <a:ext cx="1371600" cy="320040"/>
          </a:xfrm>
          <a:prstGeom prst="rect">
            <a:avLst/>
          </a:prstGeom>
          <a:noFill/>
          <a:ln/>
        </p:spPr>
        <p:txBody>
          <a:bodyPr wrap="square" lIns="0" tIns="0" rIns="0" bIns="0" rtlCol="0" anchor="ctr"/>
          <a:lstStyle/>
          <a:p>
            <a:pPr marL="0" indent="0" algn="ctr">
              <a:buNone/>
            </a:pPr>
            <a:r>
              <a:rPr lang="en-US" sz="900" i="1" dirty="0">
                <a:solidFill>
                  <a:srgbClr val="8C8C8C"/>
                </a:solidFill>
                <a:latin typeface="Calibri" pitchFamily="34" charset="0"/>
                <a:ea typeface="Calibri" pitchFamily="34" charset="-122"/>
                <a:cs typeface="Calibri" pitchFamily="34" charset="-120"/>
              </a:rPr>
              <a:t>Cycle begins</a:t>
            </a:r>
            <a:endParaRPr lang="en-US" sz="900" dirty="0"/>
          </a:p>
        </p:txBody>
      </p:sp>
      <p:sp>
        <p:nvSpPr>
          <p:cNvPr id="10" name="Shape 8"/>
          <p:cNvSpPr/>
          <p:nvPr/>
        </p:nvSpPr>
        <p:spPr>
          <a:xfrm>
            <a:off x="2514600" y="1801368"/>
            <a:ext cx="246888" cy="246888"/>
          </a:xfrm>
          <a:prstGeom prst="ellipse">
            <a:avLst/>
          </a:prstGeom>
          <a:solidFill>
            <a:srgbClr val="A4C13A"/>
          </a:solidFill>
          <a:ln w="12700">
            <a:solidFill>
              <a:srgbClr val="A4C13A"/>
            </a:solidFill>
            <a:prstDash val="solid"/>
          </a:ln>
        </p:spPr>
        <p:txBody>
          <a:bodyPr/>
          <a:lstStyle/>
          <a:p>
            <a:endParaRPr lang="en-US"/>
          </a:p>
        </p:txBody>
      </p:sp>
      <p:sp>
        <p:nvSpPr>
          <p:cNvPr id="11" name="Text 9"/>
          <p:cNvSpPr/>
          <p:nvPr/>
        </p:nvSpPr>
        <p:spPr>
          <a:xfrm>
            <a:off x="1965960" y="1143000"/>
            <a:ext cx="1371600" cy="594360"/>
          </a:xfrm>
          <a:prstGeom prst="rect">
            <a:avLst/>
          </a:prstGeom>
          <a:noFill/>
          <a:ln/>
        </p:spPr>
        <p:txBody>
          <a:bodyPr wrap="square" lIns="0" tIns="0" rIns="0" bIns="0" rtlCol="0" anchor="ctr"/>
          <a:lstStyle/>
          <a:p>
            <a:pPr marL="0" indent="0" algn="ctr">
              <a:buNone/>
            </a:pPr>
            <a:r>
              <a:rPr lang="en-US" sz="950" b="1" dirty="0">
                <a:solidFill>
                  <a:srgbClr val="404546"/>
                </a:solidFill>
                <a:latin typeface="Calibri" pitchFamily="34" charset="0"/>
                <a:ea typeface="Calibri" pitchFamily="34" charset="-122"/>
                <a:cs typeface="Calibri" pitchFamily="34" charset="-120"/>
              </a:rPr>
              <a:t>Mar 1, 2026</a:t>
            </a:r>
            <a:endParaRPr lang="en-US" sz="950" dirty="0"/>
          </a:p>
        </p:txBody>
      </p:sp>
      <p:sp>
        <p:nvSpPr>
          <p:cNvPr id="12" name="Text 10"/>
          <p:cNvSpPr/>
          <p:nvPr/>
        </p:nvSpPr>
        <p:spPr>
          <a:xfrm>
            <a:off x="1965960" y="2103120"/>
            <a:ext cx="1371600" cy="320040"/>
          </a:xfrm>
          <a:prstGeom prst="rect">
            <a:avLst/>
          </a:prstGeom>
          <a:noFill/>
          <a:ln/>
        </p:spPr>
        <p:txBody>
          <a:bodyPr wrap="square" lIns="0" tIns="0" rIns="0" bIns="0" rtlCol="0" anchor="ctr"/>
          <a:lstStyle/>
          <a:p>
            <a:pPr marL="0" indent="0" algn="ctr">
              <a:buNone/>
            </a:pPr>
            <a:r>
              <a:rPr lang="en-US" sz="900" i="1" dirty="0">
                <a:solidFill>
                  <a:srgbClr val="8C8C8C"/>
                </a:solidFill>
                <a:latin typeface="Calibri" pitchFamily="34" charset="0"/>
                <a:ea typeface="Calibri" pitchFamily="34" charset="-122"/>
                <a:cs typeface="Calibri" pitchFamily="34" charset="-120"/>
              </a:rPr>
              <a:t>Applications open</a:t>
            </a:r>
            <a:endParaRPr lang="en-US" sz="900" dirty="0"/>
          </a:p>
        </p:txBody>
      </p:sp>
      <p:sp>
        <p:nvSpPr>
          <p:cNvPr id="13" name="Shape 11"/>
          <p:cNvSpPr/>
          <p:nvPr/>
        </p:nvSpPr>
        <p:spPr>
          <a:xfrm>
            <a:off x="4617720" y="1801368"/>
            <a:ext cx="246888" cy="246888"/>
          </a:xfrm>
          <a:prstGeom prst="ellipse">
            <a:avLst/>
          </a:prstGeom>
          <a:solidFill>
            <a:srgbClr val="4A7CA8"/>
          </a:solidFill>
          <a:ln w="12700">
            <a:solidFill>
              <a:srgbClr val="4A7CA8"/>
            </a:solidFill>
            <a:prstDash val="solid"/>
          </a:ln>
        </p:spPr>
        <p:txBody>
          <a:bodyPr/>
          <a:lstStyle/>
          <a:p>
            <a:endParaRPr lang="en-US"/>
          </a:p>
        </p:txBody>
      </p:sp>
      <p:sp>
        <p:nvSpPr>
          <p:cNvPr id="14" name="Text 12"/>
          <p:cNvSpPr/>
          <p:nvPr/>
        </p:nvSpPr>
        <p:spPr>
          <a:xfrm>
            <a:off x="4069080" y="1143000"/>
            <a:ext cx="1371600" cy="594360"/>
          </a:xfrm>
          <a:prstGeom prst="rect">
            <a:avLst/>
          </a:prstGeom>
          <a:noFill/>
          <a:ln/>
        </p:spPr>
        <p:txBody>
          <a:bodyPr wrap="square" lIns="0" tIns="0" rIns="0" bIns="0" rtlCol="0" anchor="ctr"/>
          <a:lstStyle/>
          <a:p>
            <a:pPr marL="0" indent="0" algn="ctr">
              <a:buNone/>
            </a:pPr>
            <a:r>
              <a:rPr lang="en-US" sz="950" b="1" dirty="0">
                <a:solidFill>
                  <a:srgbClr val="404546"/>
                </a:solidFill>
                <a:latin typeface="Calibri" pitchFamily="34" charset="0"/>
                <a:ea typeface="Calibri" pitchFamily="34" charset="-122"/>
                <a:cs typeface="Calibri" pitchFamily="34" charset="-120"/>
              </a:rPr>
              <a:t>Jun–Sep 2026</a:t>
            </a:r>
            <a:endParaRPr lang="en-US" sz="950" dirty="0"/>
          </a:p>
        </p:txBody>
      </p:sp>
      <p:sp>
        <p:nvSpPr>
          <p:cNvPr id="15" name="Text 13"/>
          <p:cNvSpPr/>
          <p:nvPr/>
        </p:nvSpPr>
        <p:spPr>
          <a:xfrm>
            <a:off x="4069080" y="2103120"/>
            <a:ext cx="1371600" cy="320040"/>
          </a:xfrm>
          <a:prstGeom prst="rect">
            <a:avLst/>
          </a:prstGeom>
          <a:noFill/>
          <a:ln/>
        </p:spPr>
        <p:txBody>
          <a:bodyPr wrap="square" lIns="0" tIns="0" rIns="0" bIns="0" rtlCol="0" anchor="ctr"/>
          <a:lstStyle/>
          <a:p>
            <a:pPr marL="0" indent="0" algn="ctr">
              <a:buNone/>
            </a:pPr>
            <a:r>
              <a:rPr lang="en-US" sz="900" i="1" dirty="0">
                <a:solidFill>
                  <a:srgbClr val="8C8C8C"/>
                </a:solidFill>
                <a:latin typeface="Calibri" pitchFamily="34" charset="0"/>
                <a:ea typeface="Calibri" pitchFamily="34" charset="-122"/>
                <a:cs typeface="Calibri" pitchFamily="34" charset="-120"/>
              </a:rPr>
              <a:t>Audit window</a:t>
            </a:r>
            <a:endParaRPr lang="en-US" sz="900" dirty="0"/>
          </a:p>
        </p:txBody>
      </p:sp>
      <p:sp>
        <p:nvSpPr>
          <p:cNvPr id="16" name="Shape 14"/>
          <p:cNvSpPr/>
          <p:nvPr/>
        </p:nvSpPr>
        <p:spPr>
          <a:xfrm>
            <a:off x="6720840" y="1801368"/>
            <a:ext cx="246888" cy="246888"/>
          </a:xfrm>
          <a:prstGeom prst="ellipse">
            <a:avLst/>
          </a:prstGeom>
          <a:solidFill>
            <a:srgbClr val="C0562A"/>
          </a:solidFill>
          <a:ln w="12700">
            <a:solidFill>
              <a:srgbClr val="C0562A"/>
            </a:solidFill>
            <a:prstDash val="solid"/>
          </a:ln>
        </p:spPr>
        <p:txBody>
          <a:bodyPr/>
          <a:lstStyle/>
          <a:p>
            <a:endParaRPr lang="en-US"/>
          </a:p>
        </p:txBody>
      </p:sp>
      <p:sp>
        <p:nvSpPr>
          <p:cNvPr id="17" name="Text 15"/>
          <p:cNvSpPr/>
          <p:nvPr/>
        </p:nvSpPr>
        <p:spPr>
          <a:xfrm>
            <a:off x="6172200" y="1143000"/>
            <a:ext cx="1371600" cy="594360"/>
          </a:xfrm>
          <a:prstGeom prst="rect">
            <a:avLst/>
          </a:prstGeom>
          <a:noFill/>
          <a:ln/>
        </p:spPr>
        <p:txBody>
          <a:bodyPr wrap="square" lIns="0" tIns="0" rIns="0" bIns="0" rtlCol="0" anchor="ctr"/>
          <a:lstStyle/>
          <a:p>
            <a:pPr marL="0" indent="0" algn="ctr">
              <a:buNone/>
            </a:pPr>
            <a:r>
              <a:rPr lang="en-US" sz="950" b="1" dirty="0">
                <a:solidFill>
                  <a:srgbClr val="404546"/>
                </a:solidFill>
                <a:latin typeface="Calibri" pitchFamily="34" charset="0"/>
                <a:ea typeface="Calibri" pitchFamily="34" charset="-122"/>
                <a:cs typeface="Calibri" pitchFamily="34" charset="-120"/>
              </a:rPr>
              <a:t>Aug 2026</a:t>
            </a:r>
            <a:endParaRPr lang="en-US" sz="950" dirty="0"/>
          </a:p>
          <a:p>
            <a:pPr marL="0" indent="0" algn="ctr">
              <a:buNone/>
            </a:pPr>
            <a:r>
              <a:rPr lang="en-US" sz="950" b="1" dirty="0">
                <a:solidFill>
                  <a:srgbClr val="404546"/>
                </a:solidFill>
                <a:latin typeface="Calibri" pitchFamily="34" charset="0"/>
                <a:ea typeface="Calibri" pitchFamily="34" charset="-122"/>
                <a:cs typeface="Calibri" pitchFamily="34" charset="-120"/>
              </a:rPr>
              <a:t>(Pre-Harvest)</a:t>
            </a:r>
            <a:endParaRPr lang="en-US" sz="950" dirty="0"/>
          </a:p>
        </p:txBody>
      </p:sp>
      <p:sp>
        <p:nvSpPr>
          <p:cNvPr id="18" name="Text 16"/>
          <p:cNvSpPr/>
          <p:nvPr/>
        </p:nvSpPr>
        <p:spPr>
          <a:xfrm>
            <a:off x="6172200" y="2103120"/>
            <a:ext cx="1371600" cy="320040"/>
          </a:xfrm>
          <a:prstGeom prst="rect">
            <a:avLst/>
          </a:prstGeom>
          <a:noFill/>
          <a:ln/>
        </p:spPr>
        <p:txBody>
          <a:bodyPr wrap="square" lIns="0" tIns="0" rIns="0" bIns="0" rtlCol="0" anchor="ctr"/>
          <a:lstStyle/>
          <a:p>
            <a:pPr marL="0" indent="0" algn="ctr">
              <a:buNone/>
            </a:pPr>
            <a:r>
              <a:rPr lang="en-US" sz="900" i="1" dirty="0">
                <a:solidFill>
                  <a:srgbClr val="8C8C8C"/>
                </a:solidFill>
                <a:latin typeface="Calibri" pitchFamily="34" charset="0"/>
                <a:ea typeface="Calibri" pitchFamily="34" charset="-122"/>
                <a:cs typeface="Calibri" pitchFamily="34" charset="-120"/>
              </a:rPr>
              <a:t>Cycle ends</a:t>
            </a:r>
            <a:endParaRPr lang="en-US" sz="900" dirty="0"/>
          </a:p>
        </p:txBody>
      </p:sp>
      <p:sp>
        <p:nvSpPr>
          <p:cNvPr id="19" name="Shape 17"/>
          <p:cNvSpPr/>
          <p:nvPr/>
        </p:nvSpPr>
        <p:spPr>
          <a:xfrm>
            <a:off x="365760" y="2514600"/>
            <a:ext cx="8412480" cy="54864"/>
          </a:xfrm>
          <a:prstGeom prst="rect">
            <a:avLst/>
          </a:prstGeom>
          <a:solidFill>
            <a:srgbClr val="A4C13A"/>
          </a:solidFill>
          <a:ln w="12700">
            <a:solidFill>
              <a:srgbClr val="A4C13A"/>
            </a:solidFill>
            <a:prstDash val="solid"/>
          </a:ln>
        </p:spPr>
        <p:txBody>
          <a:bodyPr/>
          <a:lstStyle/>
          <a:p>
            <a:endParaRPr lang="en-US"/>
          </a:p>
        </p:txBody>
      </p:sp>
      <p:sp>
        <p:nvSpPr>
          <p:cNvPr id="20" name="Text 18"/>
          <p:cNvSpPr/>
          <p:nvPr/>
        </p:nvSpPr>
        <p:spPr>
          <a:xfrm>
            <a:off x="365760" y="2606040"/>
            <a:ext cx="8412480" cy="320040"/>
          </a:xfrm>
          <a:prstGeom prst="rect">
            <a:avLst/>
          </a:prstGeom>
          <a:noFill/>
          <a:ln/>
        </p:spPr>
        <p:txBody>
          <a:bodyPr wrap="square" lIns="0" tIns="0" rIns="0" bIns="0" rtlCol="0" anchor="ctr"/>
          <a:lstStyle/>
          <a:p>
            <a:pPr marL="0" indent="0" algn="ctr">
              <a:buNone/>
            </a:pPr>
            <a:r>
              <a:rPr lang="en-US" sz="1050" b="1" dirty="0">
                <a:solidFill>
                  <a:srgbClr val="404546"/>
                </a:solidFill>
                <a:latin typeface="Calibri" pitchFamily="34" charset="0"/>
                <a:ea typeface="Calibri" pitchFamily="34" charset="-122"/>
                <a:cs typeface="Calibri" pitchFamily="34" charset="-120"/>
              </a:rPr>
              <a:t>2026 Certification Cycle (After Harvest 2025 through beginning of Harvest 2026)</a:t>
            </a:r>
            <a:endParaRPr lang="en-US" sz="1050" dirty="0"/>
          </a:p>
        </p:txBody>
      </p:sp>
      <p:sp>
        <p:nvSpPr>
          <p:cNvPr id="21" name="Shape 19"/>
          <p:cNvSpPr/>
          <p:nvPr/>
        </p:nvSpPr>
        <p:spPr>
          <a:xfrm>
            <a:off x="365760" y="3063240"/>
            <a:ext cx="4114800" cy="1600200"/>
          </a:xfrm>
          <a:prstGeom prst="rect">
            <a:avLst/>
          </a:prstGeom>
          <a:solidFill>
            <a:srgbClr val="EDE3D2"/>
          </a:solidFill>
          <a:ln w="12700">
            <a:solidFill>
              <a:srgbClr val="D5C2A0"/>
            </a:solidFill>
            <a:prstDash val="solid"/>
          </a:ln>
        </p:spPr>
        <p:txBody>
          <a:bodyPr/>
          <a:lstStyle/>
          <a:p>
            <a:endParaRPr lang="en-US"/>
          </a:p>
        </p:txBody>
      </p:sp>
      <p:sp>
        <p:nvSpPr>
          <p:cNvPr id="22" name="Shape 20"/>
          <p:cNvSpPr/>
          <p:nvPr/>
        </p:nvSpPr>
        <p:spPr>
          <a:xfrm>
            <a:off x="365760" y="3063240"/>
            <a:ext cx="4114800" cy="292608"/>
          </a:xfrm>
          <a:prstGeom prst="rect">
            <a:avLst/>
          </a:prstGeom>
          <a:solidFill>
            <a:srgbClr val="C0562A"/>
          </a:solidFill>
          <a:ln w="12700">
            <a:solidFill>
              <a:srgbClr val="C0562A"/>
            </a:solidFill>
            <a:prstDash val="solid"/>
          </a:ln>
        </p:spPr>
        <p:txBody>
          <a:bodyPr/>
          <a:lstStyle/>
          <a:p>
            <a:endParaRPr lang="en-US"/>
          </a:p>
        </p:txBody>
      </p:sp>
      <p:sp>
        <p:nvSpPr>
          <p:cNvPr id="23" name="Text 21"/>
          <p:cNvSpPr/>
          <p:nvPr/>
        </p:nvSpPr>
        <p:spPr>
          <a:xfrm>
            <a:off x="457200" y="3063240"/>
            <a:ext cx="3931920" cy="292608"/>
          </a:xfrm>
          <a:prstGeom prst="rect">
            <a:avLst/>
          </a:prstGeom>
          <a:noFill/>
          <a:ln/>
        </p:spPr>
        <p:txBody>
          <a:bodyPr wrap="square" lIns="0" tIns="0" rIns="0" bIns="0"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Key Dates for 2026</a:t>
            </a:r>
            <a:endParaRPr lang="en-US" sz="1000" dirty="0"/>
          </a:p>
        </p:txBody>
      </p:sp>
      <p:sp>
        <p:nvSpPr>
          <p:cNvPr id="24" name="Text 22"/>
          <p:cNvSpPr/>
          <p:nvPr/>
        </p:nvSpPr>
        <p:spPr>
          <a:xfrm>
            <a:off x="457200" y="3401568"/>
            <a:ext cx="3840480" cy="1234440"/>
          </a:xfrm>
          <a:prstGeom prst="rect">
            <a:avLst/>
          </a:prstGeom>
          <a:noFill/>
          <a:ln/>
        </p:spPr>
        <p:txBody>
          <a:bodyPr wrap="square" lIns="0" tIns="0" rIns="0" bIns="0" rtlCol="0" anchor="t"/>
          <a:lstStyle/>
          <a:p>
            <a:pPr marL="0" indent="0">
              <a:buNone/>
            </a:pPr>
            <a:r>
              <a:rPr lang="en-US" sz="1000" b="1" dirty="0">
                <a:solidFill>
                  <a:srgbClr val="404546"/>
                </a:solidFill>
                <a:latin typeface="Calibri" pitchFamily="34" charset="0"/>
                <a:ea typeface="Calibri" pitchFamily="34" charset="-122"/>
                <a:cs typeface="Calibri" pitchFamily="34" charset="-120"/>
              </a:rPr>
              <a:t>March 1:</a:t>
            </a:r>
            <a:r>
              <a:rPr lang="en-US" sz="1000" dirty="0">
                <a:solidFill>
                  <a:srgbClr val="404546"/>
                </a:solidFill>
                <a:latin typeface="Calibri" pitchFamily="34" charset="0"/>
                <a:ea typeface="Calibri" pitchFamily="34" charset="-122"/>
                <a:cs typeface="Calibri" pitchFamily="34" charset="-120"/>
              </a:rPr>
              <a:t>  Applications open</a:t>
            </a:r>
            <a:endParaRPr lang="en-US" sz="1000" dirty="0"/>
          </a:p>
          <a:p>
            <a:pPr marL="0" indent="0">
              <a:buNone/>
            </a:pPr>
            <a:r>
              <a:rPr lang="en-US" sz="1000" b="1" dirty="0">
                <a:solidFill>
                  <a:srgbClr val="404546"/>
                </a:solidFill>
                <a:latin typeface="Calibri" pitchFamily="34" charset="0"/>
                <a:ea typeface="Calibri" pitchFamily="34" charset="-122"/>
                <a:cs typeface="Calibri" pitchFamily="34" charset="-120"/>
              </a:rPr>
              <a:t>May 15:</a:t>
            </a:r>
            <a:r>
              <a:rPr lang="en-US" sz="1000" dirty="0">
                <a:solidFill>
                  <a:srgbClr val="404546"/>
                </a:solidFill>
                <a:latin typeface="Calibri" pitchFamily="34" charset="0"/>
                <a:ea typeface="Calibri" pitchFamily="34" charset="-122"/>
                <a:cs typeface="Calibri" pitchFamily="34" charset="-120"/>
              </a:rPr>
              <a:t>  Application window closes</a:t>
            </a:r>
            <a:endParaRPr lang="en-US" sz="1000" dirty="0"/>
          </a:p>
          <a:p>
            <a:pPr marL="0" indent="0">
              <a:buNone/>
            </a:pPr>
            <a:r>
              <a:rPr lang="en-US" sz="1000" b="1" dirty="0">
                <a:solidFill>
                  <a:srgbClr val="404546"/>
                </a:solidFill>
                <a:latin typeface="Calibri" pitchFamily="34" charset="0"/>
                <a:ea typeface="Calibri" pitchFamily="34" charset="-122"/>
                <a:cs typeface="Calibri" pitchFamily="34" charset="-120"/>
              </a:rPr>
              <a:t>June 1 – Sept 1:</a:t>
            </a:r>
            <a:r>
              <a:rPr lang="en-US" sz="1000" dirty="0">
                <a:solidFill>
                  <a:srgbClr val="404546"/>
                </a:solidFill>
                <a:latin typeface="Calibri" pitchFamily="34" charset="0"/>
                <a:ea typeface="Calibri" pitchFamily="34" charset="-122"/>
                <a:cs typeface="Calibri" pitchFamily="34" charset="-120"/>
              </a:rPr>
              <a:t>  Audit window</a:t>
            </a:r>
            <a:endParaRPr lang="en-US" sz="1000" dirty="0"/>
          </a:p>
          <a:p>
            <a:pPr marL="0" indent="0">
              <a:buNone/>
            </a:pPr>
            <a:r>
              <a:rPr lang="en-US" sz="1000" b="1" dirty="0">
                <a:solidFill>
                  <a:srgbClr val="404546"/>
                </a:solidFill>
                <a:latin typeface="Calibri" pitchFamily="34" charset="0"/>
                <a:ea typeface="Calibri" pitchFamily="34" charset="-122"/>
                <a:cs typeface="Calibri" pitchFamily="34" charset="-120"/>
              </a:rPr>
              <a:t>Nov. 15:</a:t>
            </a:r>
            <a:r>
              <a:rPr lang="en-US" sz="1000" dirty="0">
                <a:solidFill>
                  <a:srgbClr val="404546"/>
                </a:solidFill>
                <a:latin typeface="Calibri" pitchFamily="34" charset="0"/>
                <a:ea typeface="Calibri" pitchFamily="34" charset="-122"/>
                <a:cs typeface="Calibri" pitchFamily="34" charset="-120"/>
              </a:rPr>
              <a:t>  Corrective actions due</a:t>
            </a:r>
            <a:endParaRPr lang="en-US" sz="1000" dirty="0"/>
          </a:p>
          <a:p>
            <a:pPr marL="0" indent="0">
              <a:buNone/>
            </a:pPr>
            <a:r>
              <a:rPr lang="en-US" sz="1000" b="1" dirty="0">
                <a:solidFill>
                  <a:srgbClr val="404546"/>
                </a:solidFill>
                <a:latin typeface="Calibri" pitchFamily="34" charset="0"/>
                <a:ea typeface="Calibri" pitchFamily="34" charset="-122"/>
                <a:cs typeface="Calibri" pitchFamily="34" charset="-120"/>
              </a:rPr>
              <a:t>Dec. 31:</a:t>
            </a:r>
            <a:r>
              <a:rPr lang="en-US" sz="1000" dirty="0">
                <a:solidFill>
                  <a:srgbClr val="404546"/>
                </a:solidFill>
                <a:latin typeface="Calibri" pitchFamily="34" charset="0"/>
                <a:ea typeface="Calibri" pitchFamily="34" charset="-122"/>
                <a:cs typeface="Calibri" pitchFamily="34" charset="-120"/>
              </a:rPr>
              <a:t>  Certificates issued</a:t>
            </a:r>
            <a:endParaRPr lang="en-US" sz="1000" dirty="0"/>
          </a:p>
        </p:txBody>
      </p:sp>
      <p:sp>
        <p:nvSpPr>
          <p:cNvPr id="25" name="Shape 23"/>
          <p:cNvSpPr/>
          <p:nvPr/>
        </p:nvSpPr>
        <p:spPr>
          <a:xfrm>
            <a:off x="4663440" y="3063240"/>
            <a:ext cx="4114800" cy="1600200"/>
          </a:xfrm>
          <a:prstGeom prst="rect">
            <a:avLst/>
          </a:prstGeom>
          <a:solidFill>
            <a:srgbClr val="EDE3D2"/>
          </a:solidFill>
          <a:ln w="12700">
            <a:solidFill>
              <a:srgbClr val="D5C2A0"/>
            </a:solidFill>
            <a:prstDash val="solid"/>
          </a:ln>
        </p:spPr>
        <p:txBody>
          <a:bodyPr/>
          <a:lstStyle/>
          <a:p>
            <a:endParaRPr lang="en-US"/>
          </a:p>
        </p:txBody>
      </p:sp>
      <p:sp>
        <p:nvSpPr>
          <p:cNvPr id="26" name="Shape 24"/>
          <p:cNvSpPr/>
          <p:nvPr/>
        </p:nvSpPr>
        <p:spPr>
          <a:xfrm>
            <a:off x="4663440" y="3063240"/>
            <a:ext cx="4114800" cy="292608"/>
          </a:xfrm>
          <a:prstGeom prst="rect">
            <a:avLst/>
          </a:prstGeom>
          <a:solidFill>
            <a:srgbClr val="404546"/>
          </a:solidFill>
          <a:ln w="12700">
            <a:solidFill>
              <a:srgbClr val="404546"/>
            </a:solidFill>
            <a:prstDash val="solid"/>
          </a:ln>
        </p:spPr>
        <p:txBody>
          <a:bodyPr/>
          <a:lstStyle/>
          <a:p>
            <a:endParaRPr lang="en-US"/>
          </a:p>
        </p:txBody>
      </p:sp>
      <p:sp>
        <p:nvSpPr>
          <p:cNvPr id="27" name="Text 25"/>
          <p:cNvSpPr/>
          <p:nvPr/>
        </p:nvSpPr>
        <p:spPr>
          <a:xfrm>
            <a:off x="4754880" y="3063240"/>
            <a:ext cx="3931920" cy="292608"/>
          </a:xfrm>
          <a:prstGeom prst="rect">
            <a:avLst/>
          </a:prstGeom>
          <a:noFill/>
          <a:ln/>
        </p:spPr>
        <p:txBody>
          <a:bodyPr wrap="square" lIns="0" tIns="0" rIns="0" bIns="0"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What This Means For Your Documents</a:t>
            </a:r>
            <a:endParaRPr lang="en-US" sz="1000" dirty="0"/>
          </a:p>
        </p:txBody>
      </p:sp>
      <p:sp>
        <p:nvSpPr>
          <p:cNvPr id="28" name="Text 26"/>
          <p:cNvSpPr/>
          <p:nvPr/>
        </p:nvSpPr>
        <p:spPr>
          <a:xfrm>
            <a:off x="4754880" y="3401568"/>
            <a:ext cx="3931920" cy="123444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We are looking for documentation covering the period from after your 2025 Harvest (approximately November 2025) through the beginning of your 2026 Harvest (approximately August 2026).</a:t>
            </a:r>
            <a:endParaRPr lang="en-US" sz="1000" dirty="0"/>
          </a:p>
          <a:p>
            <a:pPr marL="0" indent="0">
              <a:buNone/>
            </a:pPr>
            <a:endParaRPr lang="en-US" sz="1000" dirty="0"/>
          </a:p>
          <a:p>
            <a:pPr marL="0" indent="0">
              <a:buNone/>
            </a:pPr>
            <a:r>
              <a:rPr lang="en-US" sz="1000" dirty="0">
                <a:solidFill>
                  <a:srgbClr val="404546"/>
                </a:solidFill>
                <a:latin typeface="Calibri" pitchFamily="34" charset="0"/>
                <a:ea typeface="Calibri" pitchFamily="34" charset="-122"/>
                <a:cs typeface="Calibri" pitchFamily="34" charset="-120"/>
              </a:rPr>
              <a:t>This means gathering records, logs, and reports that span roughly a full year of vineyard operations.</a:t>
            </a:r>
            <a:endParaRPr lang="en-US" sz="1000" dirty="0"/>
          </a:p>
        </p:txBody>
      </p:sp>
      <p:sp>
        <p:nvSpPr>
          <p:cNvPr id="29" name="Shape 27"/>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30" name="Text 28"/>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r>
              <a:rPr lang="en-US" sz="2100" b="1" dirty="0">
                <a:solidFill>
                  <a:srgbClr val="FFFFFF"/>
                </a:solidFill>
                <a:latin typeface="Calibri" pitchFamily="34" charset="0"/>
                <a:ea typeface="Calibri" pitchFamily="34" charset="-122"/>
                <a:cs typeface="Calibri" pitchFamily="34" charset="-120"/>
              </a:rPr>
              <a:t>How We Verify: Onsite Audit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Every onsite audit requirement is verified through one or more of these three approaches</a:t>
            </a:r>
            <a:endParaRPr lang="en-US" sz="1000" dirty="0"/>
          </a:p>
        </p:txBody>
      </p:sp>
      <p:pic>
        <p:nvPicPr>
          <p:cNvPr id="6" name="Image 0" descr="preencoded.png"/>
          <p:cNvPicPr>
            <a:picLocks noChangeAspect="1"/>
          </p:cNvPicPr>
          <p:nvPr/>
        </p:nvPicPr>
        <p:blipFill>
          <a:blip r:embed="rId3"/>
          <a:srcRect/>
          <a:stretch/>
        </p:blipFill>
        <p:spPr>
          <a:xfrm>
            <a:off x="274320" y="1051560"/>
            <a:ext cx="3657600" cy="3566160"/>
          </a:xfrm>
          <a:prstGeom prst="rect">
            <a:avLst/>
          </a:prstGeom>
        </p:spPr>
      </p:pic>
      <p:sp>
        <p:nvSpPr>
          <p:cNvPr id="7" name="Shape 4"/>
          <p:cNvSpPr/>
          <p:nvPr/>
        </p:nvSpPr>
        <p:spPr>
          <a:xfrm>
            <a:off x="4160520" y="1051560"/>
            <a:ext cx="4709160" cy="1097280"/>
          </a:xfrm>
          <a:prstGeom prst="rect">
            <a:avLst/>
          </a:prstGeom>
          <a:solidFill>
            <a:srgbClr val="EDE3D2"/>
          </a:solidFill>
          <a:ln w="12700">
            <a:solidFill>
              <a:srgbClr val="D5C2A0"/>
            </a:solidFill>
            <a:prstDash val="solid"/>
          </a:ln>
        </p:spPr>
        <p:txBody>
          <a:bodyPr/>
          <a:lstStyle/>
          <a:p>
            <a:endParaRPr lang="en-US"/>
          </a:p>
        </p:txBody>
      </p:sp>
      <p:sp>
        <p:nvSpPr>
          <p:cNvPr id="8" name="Shape 5"/>
          <p:cNvSpPr/>
          <p:nvPr/>
        </p:nvSpPr>
        <p:spPr>
          <a:xfrm>
            <a:off x="4160520" y="1051560"/>
            <a:ext cx="164592" cy="1097280"/>
          </a:xfrm>
          <a:prstGeom prst="rect">
            <a:avLst/>
          </a:prstGeom>
          <a:solidFill>
            <a:srgbClr val="C0562A"/>
          </a:solidFill>
          <a:ln w="12700">
            <a:solidFill>
              <a:srgbClr val="C0562A"/>
            </a:solidFill>
            <a:prstDash val="solid"/>
          </a:ln>
        </p:spPr>
        <p:txBody>
          <a:bodyPr/>
          <a:lstStyle/>
          <a:p>
            <a:endParaRPr lang="en-US"/>
          </a:p>
        </p:txBody>
      </p:sp>
      <p:sp>
        <p:nvSpPr>
          <p:cNvPr id="9" name="Shape 6"/>
          <p:cNvSpPr/>
          <p:nvPr/>
        </p:nvSpPr>
        <p:spPr>
          <a:xfrm>
            <a:off x="4160520" y="1051560"/>
            <a:ext cx="4709160" cy="292608"/>
          </a:xfrm>
          <a:prstGeom prst="rect">
            <a:avLst/>
          </a:prstGeom>
          <a:solidFill>
            <a:srgbClr val="C0562A"/>
          </a:solidFill>
          <a:ln w="12700">
            <a:solidFill>
              <a:srgbClr val="C0562A"/>
            </a:solidFill>
            <a:prstDash val="solid"/>
          </a:ln>
        </p:spPr>
        <p:txBody>
          <a:bodyPr/>
          <a:lstStyle/>
          <a:p>
            <a:endParaRPr lang="en-US"/>
          </a:p>
        </p:txBody>
      </p:sp>
      <p:sp>
        <p:nvSpPr>
          <p:cNvPr id="10" name="Text 7"/>
          <p:cNvSpPr/>
          <p:nvPr/>
        </p:nvSpPr>
        <p:spPr>
          <a:xfrm>
            <a:off x="4297680" y="1051560"/>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Documentation  |  Written</a:t>
            </a:r>
            <a:endParaRPr lang="en-US" sz="1100" dirty="0"/>
          </a:p>
        </p:txBody>
      </p:sp>
      <p:sp>
        <p:nvSpPr>
          <p:cNvPr id="11" name="Text 8"/>
          <p:cNvSpPr/>
          <p:nvPr/>
        </p:nvSpPr>
        <p:spPr>
          <a:xfrm>
            <a:off x="4370832" y="1380744"/>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Written records, reports, plans, and logs. Examples: business plan, PUR, soil tests, vintage records, employee handbook, invoices, calibration logs.</a:t>
            </a:r>
            <a:endParaRPr lang="en-US" sz="1000" dirty="0"/>
          </a:p>
        </p:txBody>
      </p:sp>
      <p:sp>
        <p:nvSpPr>
          <p:cNvPr id="12" name="Shape 9"/>
          <p:cNvSpPr/>
          <p:nvPr/>
        </p:nvSpPr>
        <p:spPr>
          <a:xfrm>
            <a:off x="4160520" y="2258568"/>
            <a:ext cx="4709160" cy="1097280"/>
          </a:xfrm>
          <a:prstGeom prst="rect">
            <a:avLst/>
          </a:prstGeom>
          <a:solidFill>
            <a:srgbClr val="EDE3D2"/>
          </a:solidFill>
          <a:ln w="12700">
            <a:solidFill>
              <a:srgbClr val="D5C2A0"/>
            </a:solidFill>
            <a:prstDash val="solid"/>
          </a:ln>
        </p:spPr>
        <p:txBody>
          <a:bodyPr/>
          <a:lstStyle/>
          <a:p>
            <a:endParaRPr lang="en-US"/>
          </a:p>
        </p:txBody>
      </p:sp>
      <p:sp>
        <p:nvSpPr>
          <p:cNvPr id="13" name="Shape 10"/>
          <p:cNvSpPr/>
          <p:nvPr/>
        </p:nvSpPr>
        <p:spPr>
          <a:xfrm>
            <a:off x="4160520" y="2258568"/>
            <a:ext cx="164592" cy="1097280"/>
          </a:xfrm>
          <a:prstGeom prst="rect">
            <a:avLst/>
          </a:prstGeom>
          <a:solidFill>
            <a:srgbClr val="8C8C8C"/>
          </a:solidFill>
          <a:ln w="12700">
            <a:solidFill>
              <a:srgbClr val="8C8C8C"/>
            </a:solidFill>
            <a:prstDash val="solid"/>
          </a:ln>
        </p:spPr>
        <p:txBody>
          <a:bodyPr/>
          <a:lstStyle/>
          <a:p>
            <a:endParaRPr lang="en-US"/>
          </a:p>
        </p:txBody>
      </p:sp>
      <p:sp>
        <p:nvSpPr>
          <p:cNvPr id="14" name="Shape 11"/>
          <p:cNvSpPr/>
          <p:nvPr/>
        </p:nvSpPr>
        <p:spPr>
          <a:xfrm>
            <a:off x="4160520" y="2258568"/>
            <a:ext cx="4709160" cy="292608"/>
          </a:xfrm>
          <a:prstGeom prst="rect">
            <a:avLst/>
          </a:prstGeom>
          <a:solidFill>
            <a:srgbClr val="8C8C8C"/>
          </a:solidFill>
          <a:ln w="12700">
            <a:solidFill>
              <a:srgbClr val="8C8C8C"/>
            </a:solidFill>
            <a:prstDash val="solid"/>
          </a:ln>
        </p:spPr>
        <p:txBody>
          <a:bodyPr/>
          <a:lstStyle/>
          <a:p>
            <a:endParaRPr lang="en-US"/>
          </a:p>
        </p:txBody>
      </p:sp>
      <p:sp>
        <p:nvSpPr>
          <p:cNvPr id="15" name="Text 12"/>
          <p:cNvSpPr/>
          <p:nvPr/>
        </p:nvSpPr>
        <p:spPr>
          <a:xfrm>
            <a:off x="4297680" y="2258568"/>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Observation  |  Visual</a:t>
            </a:r>
            <a:endParaRPr lang="en-US" sz="1100" dirty="0"/>
          </a:p>
        </p:txBody>
      </p:sp>
      <p:sp>
        <p:nvSpPr>
          <p:cNvPr id="16" name="Text 13"/>
          <p:cNvSpPr/>
          <p:nvPr/>
        </p:nvSpPr>
        <p:spPr>
          <a:xfrm>
            <a:off x="4370832" y="2587752"/>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Physical walk-through of the vineyard and facilities. We look at: break rooms, PPE storage, chemical storage area, irrigation system, equipment, and the vineyard itself.</a:t>
            </a:r>
            <a:endParaRPr lang="en-US" sz="1000" dirty="0"/>
          </a:p>
        </p:txBody>
      </p:sp>
      <p:sp>
        <p:nvSpPr>
          <p:cNvPr id="17" name="Shape 14"/>
          <p:cNvSpPr/>
          <p:nvPr/>
        </p:nvSpPr>
        <p:spPr>
          <a:xfrm>
            <a:off x="4160520" y="3465576"/>
            <a:ext cx="4709160" cy="1097280"/>
          </a:xfrm>
          <a:prstGeom prst="rect">
            <a:avLst/>
          </a:prstGeom>
          <a:solidFill>
            <a:srgbClr val="EDE3D2"/>
          </a:solidFill>
          <a:ln w="12700">
            <a:solidFill>
              <a:srgbClr val="D5C2A0"/>
            </a:solidFill>
            <a:prstDash val="solid"/>
          </a:ln>
        </p:spPr>
        <p:txBody>
          <a:bodyPr/>
          <a:lstStyle/>
          <a:p>
            <a:endParaRPr lang="en-US"/>
          </a:p>
        </p:txBody>
      </p:sp>
      <p:sp>
        <p:nvSpPr>
          <p:cNvPr id="18" name="Shape 15"/>
          <p:cNvSpPr/>
          <p:nvPr/>
        </p:nvSpPr>
        <p:spPr>
          <a:xfrm>
            <a:off x="4160520" y="3465576"/>
            <a:ext cx="164592" cy="1097280"/>
          </a:xfrm>
          <a:prstGeom prst="rect">
            <a:avLst/>
          </a:prstGeom>
          <a:solidFill>
            <a:srgbClr val="4A7CA8"/>
          </a:solidFill>
          <a:ln w="12700">
            <a:solidFill>
              <a:srgbClr val="4A7CA8"/>
            </a:solidFill>
            <a:prstDash val="solid"/>
          </a:ln>
        </p:spPr>
        <p:txBody>
          <a:bodyPr/>
          <a:lstStyle/>
          <a:p>
            <a:endParaRPr lang="en-US"/>
          </a:p>
        </p:txBody>
      </p:sp>
      <p:sp>
        <p:nvSpPr>
          <p:cNvPr id="19" name="Shape 16"/>
          <p:cNvSpPr/>
          <p:nvPr/>
        </p:nvSpPr>
        <p:spPr>
          <a:xfrm>
            <a:off x="4160520" y="3465576"/>
            <a:ext cx="4709160" cy="292608"/>
          </a:xfrm>
          <a:prstGeom prst="rect">
            <a:avLst/>
          </a:prstGeom>
          <a:solidFill>
            <a:srgbClr val="4A7CA8"/>
          </a:solidFill>
          <a:ln w="12700">
            <a:solidFill>
              <a:srgbClr val="4A7CA8"/>
            </a:solidFill>
            <a:prstDash val="solid"/>
          </a:ln>
        </p:spPr>
        <p:txBody>
          <a:bodyPr/>
          <a:lstStyle/>
          <a:p>
            <a:endParaRPr lang="en-US"/>
          </a:p>
        </p:txBody>
      </p:sp>
      <p:sp>
        <p:nvSpPr>
          <p:cNvPr id="20" name="Text 17"/>
          <p:cNvSpPr/>
          <p:nvPr/>
        </p:nvSpPr>
        <p:spPr>
          <a:xfrm>
            <a:off x="4297680" y="3465576"/>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Interview  |  Verbal</a:t>
            </a:r>
            <a:endParaRPr lang="en-US" sz="1100" dirty="0"/>
          </a:p>
        </p:txBody>
      </p:sp>
      <p:sp>
        <p:nvSpPr>
          <p:cNvPr id="21" name="Text 18"/>
          <p:cNvSpPr/>
          <p:nvPr/>
        </p:nvSpPr>
        <p:spPr>
          <a:xfrm>
            <a:off x="4370832" y="3794760"/>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Conversation-based verification. We ask questions about your practices, knowledge of the industry, and decisions made during the certification cycle.</a:t>
            </a:r>
            <a:endParaRPr lang="en-US" sz="1000" dirty="0"/>
          </a:p>
        </p:txBody>
      </p:sp>
      <p:sp>
        <p:nvSpPr>
          <p:cNvPr id="22" name="Shape 19"/>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23" name="Text 20"/>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How We Verify: Desk Audit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A Desk Audit is conducted entirely through documentation review — no site visit is required</a:t>
            </a:r>
            <a:endParaRPr lang="en-US" sz="1000" dirty="0"/>
          </a:p>
        </p:txBody>
      </p:sp>
      <p:pic>
        <p:nvPicPr>
          <p:cNvPr id="6" name="Image 0" descr="preencoded.png"/>
          <p:cNvPicPr>
            <a:picLocks noChangeAspect="1"/>
          </p:cNvPicPr>
          <p:nvPr/>
        </p:nvPicPr>
        <p:blipFill>
          <a:blip r:embed="rId2"/>
          <a:srcRect/>
          <a:stretch/>
        </p:blipFill>
        <p:spPr>
          <a:xfrm>
            <a:off x="274320" y="1682496"/>
            <a:ext cx="3657600" cy="3566160"/>
          </a:xfrm>
          <a:prstGeom prst="rect">
            <a:avLst/>
          </a:prstGeom>
        </p:spPr>
      </p:pic>
      <p:sp>
        <p:nvSpPr>
          <p:cNvPr id="7" name="Shape 4"/>
          <p:cNvSpPr/>
          <p:nvPr/>
        </p:nvSpPr>
        <p:spPr>
          <a:xfrm>
            <a:off x="4160520" y="1051560"/>
            <a:ext cx="4709160" cy="1097280"/>
          </a:xfrm>
          <a:prstGeom prst="rect">
            <a:avLst/>
          </a:prstGeom>
          <a:solidFill>
            <a:srgbClr val="EDE3D2"/>
          </a:solidFill>
          <a:ln w="12700">
            <a:solidFill>
              <a:srgbClr val="D5C2A0"/>
            </a:solidFill>
            <a:prstDash val="solid"/>
          </a:ln>
        </p:spPr>
        <p:txBody>
          <a:bodyPr/>
          <a:lstStyle/>
          <a:p>
            <a:endParaRPr lang="en-US"/>
          </a:p>
        </p:txBody>
      </p:sp>
      <p:sp>
        <p:nvSpPr>
          <p:cNvPr id="8" name="Shape 5"/>
          <p:cNvSpPr/>
          <p:nvPr/>
        </p:nvSpPr>
        <p:spPr>
          <a:xfrm>
            <a:off x="4160520" y="1051560"/>
            <a:ext cx="164592" cy="1097280"/>
          </a:xfrm>
          <a:prstGeom prst="rect">
            <a:avLst/>
          </a:prstGeom>
          <a:solidFill>
            <a:srgbClr val="C0562A"/>
          </a:solidFill>
          <a:ln w="12700">
            <a:solidFill>
              <a:srgbClr val="C0562A"/>
            </a:solidFill>
            <a:prstDash val="solid"/>
          </a:ln>
        </p:spPr>
        <p:txBody>
          <a:bodyPr/>
          <a:lstStyle/>
          <a:p>
            <a:endParaRPr lang="en-US"/>
          </a:p>
        </p:txBody>
      </p:sp>
      <p:sp>
        <p:nvSpPr>
          <p:cNvPr id="9" name="Shape 6"/>
          <p:cNvSpPr/>
          <p:nvPr/>
        </p:nvSpPr>
        <p:spPr>
          <a:xfrm>
            <a:off x="4160520" y="1051560"/>
            <a:ext cx="4709160" cy="292608"/>
          </a:xfrm>
          <a:prstGeom prst="rect">
            <a:avLst/>
          </a:prstGeom>
          <a:solidFill>
            <a:srgbClr val="C0562A"/>
          </a:solidFill>
          <a:ln w="12700">
            <a:solidFill>
              <a:srgbClr val="C0562A"/>
            </a:solidFill>
            <a:prstDash val="solid"/>
          </a:ln>
        </p:spPr>
        <p:txBody>
          <a:bodyPr/>
          <a:lstStyle/>
          <a:p>
            <a:endParaRPr lang="en-US"/>
          </a:p>
        </p:txBody>
      </p:sp>
      <p:sp>
        <p:nvSpPr>
          <p:cNvPr id="10" name="Text 7"/>
          <p:cNvSpPr/>
          <p:nvPr/>
        </p:nvSpPr>
        <p:spPr>
          <a:xfrm>
            <a:off x="4297680" y="1051560"/>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Documentation  |  Primary Method</a:t>
            </a:r>
            <a:endParaRPr lang="en-US" sz="1100" dirty="0"/>
          </a:p>
        </p:txBody>
      </p:sp>
      <p:sp>
        <p:nvSpPr>
          <p:cNvPr id="11" name="Text 8"/>
          <p:cNvSpPr/>
          <p:nvPr/>
        </p:nvSpPr>
        <p:spPr>
          <a:xfrm>
            <a:off x="4370832" y="1380744"/>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All verification is done remotely through written records submitted by the grower. Documents are reviewed against the self-assessment responses chapter by chapter. Examples: business plan, PUR, soil tests, vintage records, employee handbook, invoices, calibration logs.</a:t>
            </a:r>
            <a:endParaRPr lang="en-US" sz="1000" dirty="0"/>
          </a:p>
        </p:txBody>
      </p:sp>
      <p:sp>
        <p:nvSpPr>
          <p:cNvPr id="12" name="Shape 9"/>
          <p:cNvSpPr/>
          <p:nvPr/>
        </p:nvSpPr>
        <p:spPr>
          <a:xfrm>
            <a:off x="4160520" y="2258568"/>
            <a:ext cx="4709160" cy="1097280"/>
          </a:xfrm>
          <a:prstGeom prst="rect">
            <a:avLst/>
          </a:prstGeom>
          <a:solidFill>
            <a:srgbClr val="EDE3D2"/>
          </a:solidFill>
          <a:ln w="12700">
            <a:solidFill>
              <a:srgbClr val="D5C2A0"/>
            </a:solidFill>
            <a:prstDash val="solid"/>
          </a:ln>
        </p:spPr>
        <p:txBody>
          <a:bodyPr/>
          <a:lstStyle/>
          <a:p>
            <a:endParaRPr lang="en-US"/>
          </a:p>
        </p:txBody>
      </p:sp>
      <p:sp>
        <p:nvSpPr>
          <p:cNvPr id="13" name="Shape 10"/>
          <p:cNvSpPr/>
          <p:nvPr/>
        </p:nvSpPr>
        <p:spPr>
          <a:xfrm>
            <a:off x="4160520" y="2258568"/>
            <a:ext cx="164592" cy="1097280"/>
          </a:xfrm>
          <a:prstGeom prst="rect">
            <a:avLst/>
          </a:prstGeom>
          <a:solidFill>
            <a:srgbClr val="8C8C8C"/>
          </a:solidFill>
          <a:ln w="12700">
            <a:solidFill>
              <a:srgbClr val="8C8C8C"/>
            </a:solidFill>
            <a:prstDash val="solid"/>
          </a:ln>
        </p:spPr>
        <p:txBody>
          <a:bodyPr/>
          <a:lstStyle/>
          <a:p>
            <a:endParaRPr lang="en-US"/>
          </a:p>
        </p:txBody>
      </p:sp>
      <p:sp>
        <p:nvSpPr>
          <p:cNvPr id="14" name="Shape 11"/>
          <p:cNvSpPr/>
          <p:nvPr/>
        </p:nvSpPr>
        <p:spPr>
          <a:xfrm>
            <a:off x="4160520" y="2258568"/>
            <a:ext cx="4709160" cy="292608"/>
          </a:xfrm>
          <a:prstGeom prst="rect">
            <a:avLst/>
          </a:prstGeom>
          <a:solidFill>
            <a:srgbClr val="8C8C8C"/>
          </a:solidFill>
          <a:ln w="12700">
            <a:solidFill>
              <a:srgbClr val="8C8C8C"/>
            </a:solidFill>
            <a:prstDash val="solid"/>
          </a:ln>
        </p:spPr>
        <p:txBody>
          <a:bodyPr/>
          <a:lstStyle/>
          <a:p>
            <a:endParaRPr lang="en-US"/>
          </a:p>
        </p:txBody>
      </p:sp>
      <p:sp>
        <p:nvSpPr>
          <p:cNvPr id="15" name="Text 12"/>
          <p:cNvSpPr/>
          <p:nvPr/>
        </p:nvSpPr>
        <p:spPr>
          <a:xfrm>
            <a:off x="4297680" y="2258568"/>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No Site Visit  |  Documentation Only</a:t>
            </a:r>
            <a:endParaRPr lang="en-US" sz="1100" dirty="0"/>
          </a:p>
        </p:txBody>
      </p:sp>
      <p:sp>
        <p:nvSpPr>
          <p:cNvPr id="16" name="Text 13"/>
          <p:cNvSpPr/>
          <p:nvPr/>
        </p:nvSpPr>
        <p:spPr>
          <a:xfrm>
            <a:off x="4370832" y="2587752"/>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A Desk Audit does not include a physical site visit. There is no vineyard walk-through, and no visual inspection of facilities, equipment, or storage areas. All requirements are assessed solely through submitted documentation.</a:t>
            </a:r>
            <a:endParaRPr lang="en-US" sz="1000" dirty="0"/>
          </a:p>
        </p:txBody>
      </p:sp>
      <p:sp>
        <p:nvSpPr>
          <p:cNvPr id="17" name="Shape 14"/>
          <p:cNvSpPr/>
          <p:nvPr/>
        </p:nvSpPr>
        <p:spPr>
          <a:xfrm>
            <a:off x="4160520" y="3465576"/>
            <a:ext cx="4709160" cy="1097280"/>
          </a:xfrm>
          <a:prstGeom prst="rect">
            <a:avLst/>
          </a:prstGeom>
          <a:solidFill>
            <a:srgbClr val="EDE3D2"/>
          </a:solidFill>
          <a:ln w="12700">
            <a:solidFill>
              <a:srgbClr val="D5C2A0"/>
            </a:solidFill>
            <a:prstDash val="solid"/>
          </a:ln>
        </p:spPr>
        <p:txBody>
          <a:bodyPr/>
          <a:lstStyle/>
          <a:p>
            <a:endParaRPr lang="en-US"/>
          </a:p>
        </p:txBody>
      </p:sp>
      <p:sp>
        <p:nvSpPr>
          <p:cNvPr id="18" name="Shape 15"/>
          <p:cNvSpPr/>
          <p:nvPr/>
        </p:nvSpPr>
        <p:spPr>
          <a:xfrm>
            <a:off x="4160520" y="3465576"/>
            <a:ext cx="164592" cy="1097280"/>
          </a:xfrm>
          <a:prstGeom prst="rect">
            <a:avLst/>
          </a:prstGeom>
          <a:solidFill>
            <a:srgbClr val="4A7CA8"/>
          </a:solidFill>
          <a:ln w="12700">
            <a:solidFill>
              <a:srgbClr val="4A7CA8"/>
            </a:solidFill>
            <a:prstDash val="solid"/>
          </a:ln>
        </p:spPr>
        <p:txBody>
          <a:bodyPr/>
          <a:lstStyle/>
          <a:p>
            <a:endParaRPr lang="en-US"/>
          </a:p>
        </p:txBody>
      </p:sp>
      <p:sp>
        <p:nvSpPr>
          <p:cNvPr id="19" name="Shape 16"/>
          <p:cNvSpPr/>
          <p:nvPr/>
        </p:nvSpPr>
        <p:spPr>
          <a:xfrm>
            <a:off x="4160520" y="3465576"/>
            <a:ext cx="4709160" cy="292608"/>
          </a:xfrm>
          <a:prstGeom prst="rect">
            <a:avLst/>
          </a:prstGeom>
          <a:solidFill>
            <a:srgbClr val="4A7CA8"/>
          </a:solidFill>
          <a:ln w="12700">
            <a:solidFill>
              <a:srgbClr val="4A7CA8"/>
            </a:solidFill>
            <a:prstDash val="solid"/>
          </a:ln>
        </p:spPr>
        <p:txBody>
          <a:bodyPr/>
          <a:lstStyle/>
          <a:p>
            <a:endParaRPr lang="en-US"/>
          </a:p>
        </p:txBody>
      </p:sp>
      <p:sp>
        <p:nvSpPr>
          <p:cNvPr id="20" name="Text 17"/>
          <p:cNvSpPr/>
          <p:nvPr/>
        </p:nvSpPr>
        <p:spPr>
          <a:xfrm>
            <a:off x="4297680" y="3465576"/>
            <a:ext cx="4480560" cy="292608"/>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Interview  |  Remote / Optional</a:t>
            </a:r>
            <a:endParaRPr lang="en-US" sz="1100" dirty="0"/>
          </a:p>
        </p:txBody>
      </p:sp>
      <p:sp>
        <p:nvSpPr>
          <p:cNvPr id="21" name="Text 18"/>
          <p:cNvSpPr/>
          <p:nvPr/>
        </p:nvSpPr>
        <p:spPr>
          <a:xfrm>
            <a:off x="4370832" y="3794760"/>
            <a:ext cx="4407408" cy="731520"/>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The employee/workforce interview requirement does not apply to a Desk Audit. If clarification is needed on submitted documents, the auditor may follow up by phone or email — but no formal interview is conducted.</a:t>
            </a:r>
            <a:endParaRPr lang="en-US" sz="1000" dirty="0"/>
          </a:p>
        </p:txBody>
      </p:sp>
      <p:sp>
        <p:nvSpPr>
          <p:cNvPr id="22" name="Shape 19"/>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23" name="Text 20"/>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
        <p:nvSpPr>
          <p:cNvPr id="24" name="Rectangle 23">
            <a:extLst>
              <a:ext uri="{FF2B5EF4-FFF2-40B4-BE49-F238E27FC236}">
                <a16:creationId xmlns:a16="http://schemas.microsoft.com/office/drawing/2014/main" id="{46453512-159D-2946-E5B6-A635C8691AD9}"/>
              </a:ext>
            </a:extLst>
          </p:cNvPr>
          <p:cNvSpPr/>
          <p:nvPr/>
        </p:nvSpPr>
        <p:spPr>
          <a:xfrm>
            <a:off x="488139" y="3074274"/>
            <a:ext cx="3443782" cy="13678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Preparing for Your Onsite Audit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The better prepared you are, the smoother audit day will go</a:t>
            </a:r>
            <a:endParaRPr lang="en-US" sz="1000" dirty="0"/>
          </a:p>
        </p:txBody>
      </p:sp>
      <p:sp>
        <p:nvSpPr>
          <p:cNvPr id="6" name="Shape 4"/>
          <p:cNvSpPr/>
          <p:nvPr/>
        </p:nvSpPr>
        <p:spPr>
          <a:xfrm>
            <a:off x="274320" y="1097280"/>
            <a:ext cx="4206240" cy="1737360"/>
          </a:xfrm>
          <a:prstGeom prst="rect">
            <a:avLst/>
          </a:prstGeom>
          <a:solidFill>
            <a:srgbClr val="EDE3D2"/>
          </a:solidFill>
          <a:ln w="12700">
            <a:solidFill>
              <a:srgbClr val="D5C2A0"/>
            </a:solidFill>
            <a:prstDash val="solid"/>
          </a:ln>
        </p:spPr>
        <p:txBody>
          <a:bodyPr/>
          <a:lstStyle/>
          <a:p>
            <a:endParaRPr lang="en-US"/>
          </a:p>
        </p:txBody>
      </p:sp>
      <p:sp>
        <p:nvSpPr>
          <p:cNvPr id="7" name="Shape 5"/>
          <p:cNvSpPr/>
          <p:nvPr/>
        </p:nvSpPr>
        <p:spPr>
          <a:xfrm>
            <a:off x="274320" y="1097280"/>
            <a:ext cx="4206240" cy="329184"/>
          </a:xfrm>
          <a:prstGeom prst="rect">
            <a:avLst/>
          </a:prstGeom>
          <a:solidFill>
            <a:srgbClr val="A4C13A"/>
          </a:solidFill>
          <a:ln w="12700">
            <a:solidFill>
              <a:srgbClr val="A4C13A"/>
            </a:solidFill>
            <a:prstDash val="solid"/>
          </a:ln>
        </p:spPr>
        <p:txBody>
          <a:bodyPr/>
          <a:lstStyle/>
          <a:p>
            <a:endParaRPr lang="en-US"/>
          </a:p>
        </p:txBody>
      </p:sp>
      <p:sp>
        <p:nvSpPr>
          <p:cNvPr id="8" name="Shape 6"/>
          <p:cNvSpPr/>
          <p:nvPr/>
        </p:nvSpPr>
        <p:spPr>
          <a:xfrm>
            <a:off x="365760" y="1133856"/>
            <a:ext cx="256032" cy="256032"/>
          </a:xfrm>
          <a:prstGeom prst="ellipse">
            <a:avLst/>
          </a:prstGeom>
          <a:solidFill>
            <a:srgbClr val="FFFFFF"/>
          </a:solidFill>
          <a:ln w="12700">
            <a:solidFill>
              <a:srgbClr val="FFFFFF"/>
            </a:solidFill>
            <a:prstDash val="solid"/>
          </a:ln>
        </p:spPr>
        <p:txBody>
          <a:bodyPr/>
          <a:lstStyle/>
          <a:p>
            <a:endParaRPr lang="en-US"/>
          </a:p>
        </p:txBody>
      </p:sp>
      <p:sp>
        <p:nvSpPr>
          <p:cNvPr id="9" name="Text 7"/>
          <p:cNvSpPr/>
          <p:nvPr/>
        </p:nvSpPr>
        <p:spPr>
          <a:xfrm>
            <a:off x="365760" y="1133856"/>
            <a:ext cx="256032" cy="256032"/>
          </a:xfrm>
          <a:prstGeom prst="rect">
            <a:avLst/>
          </a:prstGeom>
          <a:noFill/>
          <a:ln/>
        </p:spPr>
        <p:txBody>
          <a:bodyPr wrap="square" lIns="0" tIns="0" rIns="0" bIns="0" rtlCol="0" anchor="ctr"/>
          <a:lstStyle/>
          <a:p>
            <a:pPr marL="0" indent="0" algn="ctr">
              <a:buNone/>
            </a:pPr>
            <a:r>
              <a:rPr lang="en-US" sz="1100" b="1" dirty="0">
                <a:solidFill>
                  <a:srgbClr val="A4C13A"/>
                </a:solidFill>
              </a:rPr>
              <a:t>1</a:t>
            </a:r>
            <a:endParaRPr lang="en-US" sz="1100" dirty="0"/>
          </a:p>
        </p:txBody>
      </p:sp>
      <p:sp>
        <p:nvSpPr>
          <p:cNvPr id="10" name="Text 8"/>
          <p:cNvSpPr/>
          <p:nvPr/>
        </p:nvSpPr>
        <p:spPr>
          <a:xfrm>
            <a:off x="694944" y="1097280"/>
            <a:ext cx="3703320" cy="32918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Use the Audit Prep Checklist</a:t>
            </a:r>
            <a:endParaRPr lang="en-US" sz="1100" dirty="0"/>
          </a:p>
        </p:txBody>
      </p:sp>
      <p:sp>
        <p:nvSpPr>
          <p:cNvPr id="11" name="Text 9"/>
          <p:cNvSpPr/>
          <p:nvPr/>
        </p:nvSpPr>
        <p:spPr>
          <a:xfrm>
            <a:off x="411480" y="1481328"/>
            <a:ext cx="3931920" cy="1298448"/>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Available at the WA Grower Meeting — March 25, 2026. The checklist walks through every chapter with examples of what to gather. Note the key words on each item: </a:t>
            </a:r>
            <a:r>
              <a:rPr lang="en-US" sz="1000" b="1" dirty="0">
                <a:solidFill>
                  <a:srgbClr val="404546"/>
                </a:solidFill>
                <a:latin typeface="Calibri" pitchFamily="34" charset="0"/>
                <a:ea typeface="Calibri" pitchFamily="34" charset="-122"/>
                <a:cs typeface="Calibri" pitchFamily="34" charset="-120"/>
              </a:rPr>
              <a:t>Written, Document, Visual, or Interview.</a:t>
            </a:r>
            <a:endParaRPr lang="en-US" sz="1000" b="1" dirty="0"/>
          </a:p>
        </p:txBody>
      </p:sp>
      <p:sp>
        <p:nvSpPr>
          <p:cNvPr id="12" name="Shape 10"/>
          <p:cNvSpPr/>
          <p:nvPr/>
        </p:nvSpPr>
        <p:spPr>
          <a:xfrm>
            <a:off x="4709160" y="1097280"/>
            <a:ext cx="4206240" cy="1737360"/>
          </a:xfrm>
          <a:prstGeom prst="rect">
            <a:avLst/>
          </a:prstGeom>
          <a:solidFill>
            <a:srgbClr val="EDE3D2"/>
          </a:solidFill>
          <a:ln w="12700">
            <a:solidFill>
              <a:srgbClr val="D5C2A0"/>
            </a:solidFill>
            <a:prstDash val="solid"/>
          </a:ln>
        </p:spPr>
        <p:txBody>
          <a:bodyPr/>
          <a:lstStyle/>
          <a:p>
            <a:endParaRPr lang="en-US"/>
          </a:p>
        </p:txBody>
      </p:sp>
      <p:sp>
        <p:nvSpPr>
          <p:cNvPr id="13" name="Shape 11"/>
          <p:cNvSpPr/>
          <p:nvPr/>
        </p:nvSpPr>
        <p:spPr>
          <a:xfrm>
            <a:off x="4709160" y="1097280"/>
            <a:ext cx="4206240" cy="329184"/>
          </a:xfrm>
          <a:prstGeom prst="rect">
            <a:avLst/>
          </a:prstGeom>
          <a:solidFill>
            <a:srgbClr val="C0562A"/>
          </a:solidFill>
          <a:ln w="12700">
            <a:solidFill>
              <a:srgbClr val="C0562A"/>
            </a:solidFill>
            <a:prstDash val="solid"/>
          </a:ln>
        </p:spPr>
        <p:txBody>
          <a:bodyPr/>
          <a:lstStyle/>
          <a:p>
            <a:endParaRPr lang="en-US"/>
          </a:p>
        </p:txBody>
      </p:sp>
      <p:sp>
        <p:nvSpPr>
          <p:cNvPr id="14" name="Shape 12"/>
          <p:cNvSpPr/>
          <p:nvPr/>
        </p:nvSpPr>
        <p:spPr>
          <a:xfrm>
            <a:off x="4800600" y="1133856"/>
            <a:ext cx="256032" cy="256032"/>
          </a:xfrm>
          <a:prstGeom prst="ellipse">
            <a:avLst/>
          </a:prstGeom>
          <a:solidFill>
            <a:srgbClr val="FFFFFF"/>
          </a:solidFill>
          <a:ln w="12700">
            <a:solidFill>
              <a:srgbClr val="FFFFFF"/>
            </a:solidFill>
            <a:prstDash val="solid"/>
          </a:ln>
        </p:spPr>
        <p:txBody>
          <a:bodyPr/>
          <a:lstStyle/>
          <a:p>
            <a:endParaRPr lang="en-US"/>
          </a:p>
        </p:txBody>
      </p:sp>
      <p:sp>
        <p:nvSpPr>
          <p:cNvPr id="15" name="Text 13"/>
          <p:cNvSpPr/>
          <p:nvPr/>
        </p:nvSpPr>
        <p:spPr>
          <a:xfrm>
            <a:off x="4800600" y="1133856"/>
            <a:ext cx="256032" cy="256032"/>
          </a:xfrm>
          <a:prstGeom prst="rect">
            <a:avLst/>
          </a:prstGeom>
          <a:noFill/>
          <a:ln/>
        </p:spPr>
        <p:txBody>
          <a:bodyPr wrap="square" lIns="0" tIns="0" rIns="0" bIns="0" rtlCol="0" anchor="ctr"/>
          <a:lstStyle/>
          <a:p>
            <a:pPr marL="0" indent="0" algn="ctr">
              <a:buNone/>
            </a:pPr>
            <a:r>
              <a:rPr lang="en-US" sz="1100" b="1" dirty="0">
                <a:solidFill>
                  <a:srgbClr val="C0562A"/>
                </a:solidFill>
              </a:rPr>
              <a:t>2</a:t>
            </a:r>
            <a:endParaRPr lang="en-US" sz="1100" dirty="0"/>
          </a:p>
        </p:txBody>
      </p:sp>
      <p:sp>
        <p:nvSpPr>
          <p:cNvPr id="16" name="Text 14"/>
          <p:cNvSpPr/>
          <p:nvPr/>
        </p:nvSpPr>
        <p:spPr>
          <a:xfrm>
            <a:off x="5129784" y="1097280"/>
            <a:ext cx="3703320" cy="32918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Gather Documents in One Place</a:t>
            </a:r>
            <a:endParaRPr lang="en-US" sz="1100" dirty="0"/>
          </a:p>
        </p:txBody>
      </p:sp>
      <p:sp>
        <p:nvSpPr>
          <p:cNvPr id="17" name="Text 15"/>
          <p:cNvSpPr/>
          <p:nvPr/>
        </p:nvSpPr>
        <p:spPr>
          <a:xfrm>
            <a:off x="4846320" y="1481328"/>
            <a:ext cx="3931920" cy="1298448"/>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Collect all written records, plans, reports, and logs in an easily accessible folder or binder before audit day. Digital files in a shared folder work well too.</a:t>
            </a:r>
            <a:endParaRPr lang="en-US" sz="1000" dirty="0"/>
          </a:p>
        </p:txBody>
      </p:sp>
      <p:sp>
        <p:nvSpPr>
          <p:cNvPr id="18" name="Shape 16"/>
          <p:cNvSpPr/>
          <p:nvPr/>
        </p:nvSpPr>
        <p:spPr>
          <a:xfrm>
            <a:off x="274320" y="2971800"/>
            <a:ext cx="4206240" cy="1737360"/>
          </a:xfrm>
          <a:prstGeom prst="rect">
            <a:avLst/>
          </a:prstGeom>
          <a:solidFill>
            <a:srgbClr val="EDE3D2"/>
          </a:solidFill>
          <a:ln w="12700">
            <a:solidFill>
              <a:srgbClr val="D5C2A0"/>
            </a:solidFill>
            <a:prstDash val="solid"/>
          </a:ln>
        </p:spPr>
        <p:txBody>
          <a:bodyPr/>
          <a:lstStyle/>
          <a:p>
            <a:endParaRPr lang="en-US"/>
          </a:p>
        </p:txBody>
      </p:sp>
      <p:sp>
        <p:nvSpPr>
          <p:cNvPr id="19" name="Shape 17"/>
          <p:cNvSpPr/>
          <p:nvPr/>
        </p:nvSpPr>
        <p:spPr>
          <a:xfrm>
            <a:off x="274320" y="2971800"/>
            <a:ext cx="4206240" cy="329184"/>
          </a:xfrm>
          <a:prstGeom prst="rect">
            <a:avLst/>
          </a:prstGeom>
          <a:solidFill>
            <a:srgbClr val="4A7CA8"/>
          </a:solidFill>
          <a:ln w="12700">
            <a:solidFill>
              <a:srgbClr val="4A7CA8"/>
            </a:solidFill>
            <a:prstDash val="solid"/>
          </a:ln>
        </p:spPr>
        <p:txBody>
          <a:bodyPr/>
          <a:lstStyle/>
          <a:p>
            <a:endParaRPr lang="en-US"/>
          </a:p>
        </p:txBody>
      </p:sp>
      <p:sp>
        <p:nvSpPr>
          <p:cNvPr id="20" name="Shape 18"/>
          <p:cNvSpPr/>
          <p:nvPr/>
        </p:nvSpPr>
        <p:spPr>
          <a:xfrm>
            <a:off x="365760" y="3008376"/>
            <a:ext cx="256032" cy="256032"/>
          </a:xfrm>
          <a:prstGeom prst="ellipse">
            <a:avLst/>
          </a:prstGeom>
          <a:solidFill>
            <a:srgbClr val="FFFFFF"/>
          </a:solidFill>
          <a:ln w="12700">
            <a:solidFill>
              <a:srgbClr val="FFFFFF"/>
            </a:solidFill>
            <a:prstDash val="solid"/>
          </a:ln>
        </p:spPr>
        <p:txBody>
          <a:bodyPr/>
          <a:lstStyle/>
          <a:p>
            <a:endParaRPr lang="en-US"/>
          </a:p>
        </p:txBody>
      </p:sp>
      <p:sp>
        <p:nvSpPr>
          <p:cNvPr id="21" name="Text 19"/>
          <p:cNvSpPr/>
          <p:nvPr/>
        </p:nvSpPr>
        <p:spPr>
          <a:xfrm>
            <a:off x="365760" y="3008376"/>
            <a:ext cx="256032" cy="256032"/>
          </a:xfrm>
          <a:prstGeom prst="rect">
            <a:avLst/>
          </a:prstGeom>
          <a:noFill/>
          <a:ln/>
        </p:spPr>
        <p:txBody>
          <a:bodyPr wrap="square" lIns="0" tIns="0" rIns="0" bIns="0" rtlCol="0" anchor="ctr"/>
          <a:lstStyle/>
          <a:p>
            <a:pPr marL="0" indent="0" algn="ctr">
              <a:buNone/>
            </a:pPr>
            <a:r>
              <a:rPr lang="en-US" sz="1100" b="1" dirty="0">
                <a:solidFill>
                  <a:srgbClr val="4A7CA8"/>
                </a:solidFill>
              </a:rPr>
              <a:t>3</a:t>
            </a:r>
            <a:endParaRPr lang="en-US" sz="1100" dirty="0"/>
          </a:p>
        </p:txBody>
      </p:sp>
      <p:sp>
        <p:nvSpPr>
          <p:cNvPr id="22" name="Text 20"/>
          <p:cNvSpPr/>
          <p:nvPr/>
        </p:nvSpPr>
        <p:spPr>
          <a:xfrm>
            <a:off x="694944" y="2971800"/>
            <a:ext cx="3703320" cy="32918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Assign a Key Person</a:t>
            </a:r>
            <a:endParaRPr lang="en-US" sz="1100" dirty="0"/>
          </a:p>
        </p:txBody>
      </p:sp>
      <p:sp>
        <p:nvSpPr>
          <p:cNvPr id="23" name="Text 21"/>
          <p:cNvSpPr/>
          <p:nvPr/>
        </p:nvSpPr>
        <p:spPr>
          <a:xfrm>
            <a:off x="411480" y="3355848"/>
            <a:ext cx="3931920" cy="1298448"/>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Designate a key employee or 3rd party consultant to manage the audit process. Having one point of contact reduces confusion and keeps things moving.</a:t>
            </a:r>
            <a:endParaRPr lang="en-US" sz="1000" dirty="0"/>
          </a:p>
        </p:txBody>
      </p:sp>
      <p:sp>
        <p:nvSpPr>
          <p:cNvPr id="24" name="Shape 22"/>
          <p:cNvSpPr/>
          <p:nvPr/>
        </p:nvSpPr>
        <p:spPr>
          <a:xfrm>
            <a:off x="4709160" y="2971800"/>
            <a:ext cx="4206240" cy="1737360"/>
          </a:xfrm>
          <a:prstGeom prst="rect">
            <a:avLst/>
          </a:prstGeom>
          <a:solidFill>
            <a:srgbClr val="EDE3D2"/>
          </a:solidFill>
          <a:ln w="12700">
            <a:solidFill>
              <a:srgbClr val="D5C2A0"/>
            </a:solidFill>
            <a:prstDash val="solid"/>
          </a:ln>
        </p:spPr>
        <p:txBody>
          <a:bodyPr/>
          <a:lstStyle/>
          <a:p>
            <a:endParaRPr lang="en-US"/>
          </a:p>
        </p:txBody>
      </p:sp>
      <p:sp>
        <p:nvSpPr>
          <p:cNvPr id="25" name="Shape 23"/>
          <p:cNvSpPr/>
          <p:nvPr/>
        </p:nvSpPr>
        <p:spPr>
          <a:xfrm>
            <a:off x="4709160" y="2971800"/>
            <a:ext cx="4206240" cy="329184"/>
          </a:xfrm>
          <a:prstGeom prst="rect">
            <a:avLst/>
          </a:prstGeom>
          <a:solidFill>
            <a:srgbClr val="404546"/>
          </a:solidFill>
          <a:ln w="12700">
            <a:solidFill>
              <a:srgbClr val="404546"/>
            </a:solidFill>
            <a:prstDash val="solid"/>
          </a:ln>
        </p:spPr>
        <p:txBody>
          <a:bodyPr/>
          <a:lstStyle/>
          <a:p>
            <a:endParaRPr lang="en-US"/>
          </a:p>
        </p:txBody>
      </p:sp>
      <p:sp>
        <p:nvSpPr>
          <p:cNvPr id="26" name="Shape 24"/>
          <p:cNvSpPr/>
          <p:nvPr/>
        </p:nvSpPr>
        <p:spPr>
          <a:xfrm>
            <a:off x="4800600" y="3008376"/>
            <a:ext cx="256032" cy="256032"/>
          </a:xfrm>
          <a:prstGeom prst="ellipse">
            <a:avLst/>
          </a:prstGeom>
          <a:solidFill>
            <a:srgbClr val="FFFFFF"/>
          </a:solidFill>
          <a:ln w="12700">
            <a:solidFill>
              <a:srgbClr val="FFFFFF"/>
            </a:solidFill>
            <a:prstDash val="solid"/>
          </a:ln>
        </p:spPr>
        <p:txBody>
          <a:bodyPr/>
          <a:lstStyle/>
          <a:p>
            <a:endParaRPr lang="en-US"/>
          </a:p>
        </p:txBody>
      </p:sp>
      <p:sp>
        <p:nvSpPr>
          <p:cNvPr id="27" name="Text 25"/>
          <p:cNvSpPr/>
          <p:nvPr/>
        </p:nvSpPr>
        <p:spPr>
          <a:xfrm>
            <a:off x="4800600" y="3008376"/>
            <a:ext cx="256032" cy="256032"/>
          </a:xfrm>
          <a:prstGeom prst="rect">
            <a:avLst/>
          </a:prstGeom>
          <a:noFill/>
          <a:ln/>
        </p:spPr>
        <p:txBody>
          <a:bodyPr wrap="square" lIns="0" tIns="0" rIns="0" bIns="0" rtlCol="0" anchor="ctr"/>
          <a:lstStyle/>
          <a:p>
            <a:pPr marL="0" indent="0" algn="ctr">
              <a:buNone/>
            </a:pPr>
            <a:r>
              <a:rPr lang="en-US" sz="1100" b="1" dirty="0">
                <a:solidFill>
                  <a:srgbClr val="404546"/>
                </a:solidFill>
              </a:rPr>
              <a:t>4</a:t>
            </a:r>
            <a:endParaRPr lang="en-US" sz="1100" dirty="0"/>
          </a:p>
        </p:txBody>
      </p:sp>
      <p:sp>
        <p:nvSpPr>
          <p:cNvPr id="28" name="Text 26"/>
          <p:cNvSpPr/>
          <p:nvPr/>
        </p:nvSpPr>
        <p:spPr>
          <a:xfrm>
            <a:off x="5129784" y="2971800"/>
            <a:ext cx="3703320" cy="32918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Know Your Guaranteed Requests</a:t>
            </a:r>
            <a:endParaRPr lang="en-US" sz="1100" dirty="0"/>
          </a:p>
        </p:txBody>
      </p:sp>
      <p:sp>
        <p:nvSpPr>
          <p:cNvPr id="29" name="Text 27"/>
          <p:cNvSpPr/>
          <p:nvPr/>
        </p:nvSpPr>
        <p:spPr>
          <a:xfrm>
            <a:off x="4846320" y="3355848"/>
            <a:ext cx="3931920" cy="1298448"/>
          </a:xfrm>
          <a:prstGeom prst="rect">
            <a:avLst/>
          </a:prstGeom>
          <a:noFill/>
          <a:ln/>
        </p:spPr>
        <p:txBody>
          <a:bodyPr wrap="square" lIns="0" tIns="0" rIns="0" bIns="0" rtlCol="0" anchor="t"/>
          <a:lstStyle/>
          <a:p>
            <a:pPr marL="0" indent="0">
              <a:buNone/>
            </a:pPr>
            <a:r>
              <a:rPr lang="en-US" sz="1000" dirty="0">
                <a:solidFill>
                  <a:srgbClr val="404546"/>
                </a:solidFill>
                <a:latin typeface="Calibri" pitchFamily="34" charset="0"/>
                <a:ea typeface="Calibri" pitchFamily="34" charset="-122"/>
                <a:cs typeface="Calibri" pitchFamily="34" charset="-120"/>
              </a:rPr>
              <a:t>The following are required post harvest in September – November. These are Final numbers covering the entire Audit/Certification Cycle and are not collected during the onsite visit: Water use, PUR (Pesticide Use Report), Cumulative PUR, quantities of NPK nutrients (Nitrogen, Phosphorus, and Potassium), and Total Water Use.</a:t>
            </a:r>
            <a:endParaRPr lang="en-US" sz="1000" dirty="0"/>
          </a:p>
        </p:txBody>
      </p:sp>
      <p:sp>
        <p:nvSpPr>
          <p:cNvPr id="30" name="Shape 28"/>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31" name="Text 29"/>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Audit Day: What to Expect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The audit has two parts — typically a documentation review first, then a vineyard tour. Order may vary based on conditions (see note below).</a:t>
            </a:r>
            <a:endParaRPr lang="en-US" sz="1000" dirty="0"/>
          </a:p>
        </p:txBody>
      </p:sp>
      <p:sp>
        <p:nvSpPr>
          <p:cNvPr id="6" name="Shape 4"/>
          <p:cNvSpPr/>
          <p:nvPr/>
        </p:nvSpPr>
        <p:spPr>
          <a:xfrm>
            <a:off x="274320" y="1097280"/>
            <a:ext cx="4160520" cy="3611880"/>
          </a:xfrm>
          <a:prstGeom prst="rect">
            <a:avLst/>
          </a:prstGeom>
          <a:solidFill>
            <a:srgbClr val="EDE3D2"/>
          </a:solidFill>
          <a:ln w="12700">
            <a:solidFill>
              <a:srgbClr val="D5C2A0"/>
            </a:solidFill>
            <a:prstDash val="solid"/>
          </a:ln>
        </p:spPr>
        <p:txBody>
          <a:bodyPr/>
          <a:lstStyle/>
          <a:p>
            <a:endParaRPr lang="en-US"/>
          </a:p>
        </p:txBody>
      </p:sp>
      <p:sp>
        <p:nvSpPr>
          <p:cNvPr id="7" name="Shape 5"/>
          <p:cNvSpPr/>
          <p:nvPr/>
        </p:nvSpPr>
        <p:spPr>
          <a:xfrm>
            <a:off x="274320" y="1097280"/>
            <a:ext cx="4160520" cy="347472"/>
          </a:xfrm>
          <a:prstGeom prst="rect">
            <a:avLst/>
          </a:prstGeom>
          <a:solidFill>
            <a:srgbClr val="404546"/>
          </a:solidFill>
          <a:ln w="12700">
            <a:solidFill>
              <a:srgbClr val="404546"/>
            </a:solidFill>
            <a:prstDash val="solid"/>
          </a:ln>
        </p:spPr>
        <p:txBody>
          <a:bodyPr/>
          <a:lstStyle/>
          <a:p>
            <a:endParaRPr lang="en-US"/>
          </a:p>
        </p:txBody>
      </p:sp>
      <p:sp>
        <p:nvSpPr>
          <p:cNvPr id="8" name="Text 6"/>
          <p:cNvSpPr/>
          <p:nvPr/>
        </p:nvSpPr>
        <p:spPr>
          <a:xfrm>
            <a:off x="384048" y="1097280"/>
            <a:ext cx="3950208"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Part 1  |  Documentation Review</a:t>
            </a:r>
            <a:endParaRPr lang="en-US" sz="1100" dirty="0"/>
          </a:p>
        </p:txBody>
      </p:sp>
      <p:sp>
        <p:nvSpPr>
          <p:cNvPr id="9" name="Text 7"/>
          <p:cNvSpPr/>
          <p:nvPr/>
        </p:nvSpPr>
        <p:spPr>
          <a:xfrm>
            <a:off x="384048" y="1508760"/>
            <a:ext cx="3931920" cy="3108960"/>
          </a:xfrm>
          <a:prstGeom prst="rect">
            <a:avLst/>
          </a:prstGeom>
          <a:noFill/>
          <a:ln/>
        </p:spPr>
        <p:txBody>
          <a:bodyPr wrap="square" lIns="0" tIns="0" rIns="0" bIns="0" rtlCol="0" anchor="t"/>
          <a:lstStyle/>
          <a:p>
            <a:pPr marL="0" indent="0">
              <a:buNone/>
            </a:pPr>
            <a:r>
              <a:rPr lang="en-US" sz="1050" b="1" dirty="0">
                <a:solidFill>
                  <a:srgbClr val="404546"/>
                </a:solidFill>
                <a:latin typeface="Calibri" pitchFamily="34" charset="0"/>
                <a:ea typeface="Calibri" pitchFamily="34" charset="-122"/>
                <a:cs typeface="Calibri" pitchFamily="34" charset="-120"/>
              </a:rPr>
              <a:t>Location:</a:t>
            </a:r>
            <a:r>
              <a:rPr lang="en-US" sz="1050" dirty="0">
                <a:solidFill>
                  <a:srgbClr val="404546"/>
                </a:solidFill>
                <a:latin typeface="Calibri" pitchFamily="34" charset="0"/>
                <a:ea typeface="Calibri" pitchFamily="34" charset="-122"/>
                <a:cs typeface="Calibri" pitchFamily="34" charset="-120"/>
              </a:rPr>
              <a:t>  Office, farmhouse, or any location where documents and the self-assessment can be reviewed comfortably</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We will go through your self-assessment responses together</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Written plans and records will be reviewed chapter by chapter</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Interview questions will be asked throughout</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Bring your laptop or device if your records are digital</a:t>
            </a:r>
            <a:endParaRPr lang="en-US" sz="1050" dirty="0"/>
          </a:p>
        </p:txBody>
      </p:sp>
      <p:sp>
        <p:nvSpPr>
          <p:cNvPr id="10" name="Shape 8"/>
          <p:cNvSpPr/>
          <p:nvPr/>
        </p:nvSpPr>
        <p:spPr>
          <a:xfrm>
            <a:off x="4553712" y="2377440"/>
            <a:ext cx="164592" cy="73152"/>
          </a:xfrm>
          <a:prstGeom prst="rect">
            <a:avLst/>
          </a:prstGeom>
          <a:solidFill>
            <a:srgbClr val="A4C13A"/>
          </a:solidFill>
          <a:ln w="12700">
            <a:solidFill>
              <a:srgbClr val="A4C13A"/>
            </a:solidFill>
            <a:prstDash val="solid"/>
          </a:ln>
        </p:spPr>
        <p:txBody>
          <a:bodyPr/>
          <a:lstStyle/>
          <a:p>
            <a:endParaRPr lang="en-US"/>
          </a:p>
        </p:txBody>
      </p:sp>
      <p:sp>
        <p:nvSpPr>
          <p:cNvPr id="11" name="Text 9"/>
          <p:cNvSpPr/>
          <p:nvPr/>
        </p:nvSpPr>
        <p:spPr>
          <a:xfrm>
            <a:off x="4443984" y="2487168"/>
            <a:ext cx="384048" cy="228600"/>
          </a:xfrm>
          <a:prstGeom prst="rect">
            <a:avLst/>
          </a:prstGeom>
          <a:noFill/>
          <a:ln/>
        </p:spPr>
        <p:txBody>
          <a:bodyPr wrap="square" lIns="0" tIns="0" rIns="0" bIns="0" rtlCol="0" anchor="ctr"/>
          <a:lstStyle/>
          <a:p>
            <a:pPr marL="0" indent="0" algn="ctr">
              <a:buNone/>
            </a:pPr>
            <a:r>
              <a:rPr lang="en-US" sz="800" b="1" dirty="0">
                <a:solidFill>
                  <a:srgbClr val="A4C13A"/>
                </a:solidFill>
                <a:latin typeface="Calibri" pitchFamily="34" charset="0"/>
                <a:ea typeface="Calibri" pitchFamily="34" charset="-122"/>
                <a:cs typeface="Calibri" pitchFamily="34" charset="-120"/>
              </a:rPr>
              <a:t>THEN</a:t>
            </a:r>
            <a:endParaRPr lang="en-US" sz="800" dirty="0"/>
          </a:p>
        </p:txBody>
      </p:sp>
      <p:sp>
        <p:nvSpPr>
          <p:cNvPr id="12" name="Shape 10"/>
          <p:cNvSpPr/>
          <p:nvPr/>
        </p:nvSpPr>
        <p:spPr>
          <a:xfrm>
            <a:off x="4553712" y="2743200"/>
            <a:ext cx="164592" cy="73152"/>
          </a:xfrm>
          <a:prstGeom prst="rect">
            <a:avLst/>
          </a:prstGeom>
          <a:solidFill>
            <a:srgbClr val="A4C13A"/>
          </a:solidFill>
          <a:ln w="12700">
            <a:solidFill>
              <a:srgbClr val="A4C13A"/>
            </a:solidFill>
            <a:prstDash val="solid"/>
          </a:ln>
        </p:spPr>
        <p:txBody>
          <a:bodyPr/>
          <a:lstStyle/>
          <a:p>
            <a:endParaRPr lang="en-US"/>
          </a:p>
        </p:txBody>
      </p:sp>
      <p:sp>
        <p:nvSpPr>
          <p:cNvPr id="13" name="Shape 11"/>
          <p:cNvSpPr/>
          <p:nvPr/>
        </p:nvSpPr>
        <p:spPr>
          <a:xfrm>
            <a:off x="4846320" y="1097280"/>
            <a:ext cx="4023360" cy="3611880"/>
          </a:xfrm>
          <a:prstGeom prst="rect">
            <a:avLst/>
          </a:prstGeom>
          <a:solidFill>
            <a:srgbClr val="EDE3D2"/>
          </a:solidFill>
          <a:ln w="12700">
            <a:solidFill>
              <a:srgbClr val="D5C2A0"/>
            </a:solidFill>
            <a:prstDash val="solid"/>
          </a:ln>
        </p:spPr>
        <p:txBody>
          <a:bodyPr/>
          <a:lstStyle/>
          <a:p>
            <a:endParaRPr lang="en-US"/>
          </a:p>
        </p:txBody>
      </p:sp>
      <p:sp>
        <p:nvSpPr>
          <p:cNvPr id="14" name="Shape 12"/>
          <p:cNvSpPr/>
          <p:nvPr/>
        </p:nvSpPr>
        <p:spPr>
          <a:xfrm>
            <a:off x="4846320" y="1097280"/>
            <a:ext cx="4023360" cy="347472"/>
          </a:xfrm>
          <a:prstGeom prst="rect">
            <a:avLst/>
          </a:prstGeom>
          <a:solidFill>
            <a:srgbClr val="A4C13A"/>
          </a:solidFill>
          <a:ln w="12700">
            <a:solidFill>
              <a:srgbClr val="A4C13A"/>
            </a:solidFill>
            <a:prstDash val="solid"/>
          </a:ln>
        </p:spPr>
        <p:txBody>
          <a:bodyPr/>
          <a:lstStyle/>
          <a:p>
            <a:endParaRPr lang="en-US"/>
          </a:p>
        </p:txBody>
      </p:sp>
      <p:sp>
        <p:nvSpPr>
          <p:cNvPr id="15" name="Text 13"/>
          <p:cNvSpPr/>
          <p:nvPr/>
        </p:nvSpPr>
        <p:spPr>
          <a:xfrm>
            <a:off x="4956048" y="1097280"/>
            <a:ext cx="3813048"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Part 2  |  Vineyard Tour</a:t>
            </a:r>
            <a:endParaRPr lang="en-US" sz="1100" dirty="0"/>
          </a:p>
        </p:txBody>
      </p:sp>
      <p:sp>
        <p:nvSpPr>
          <p:cNvPr id="16" name="Text 14"/>
          <p:cNvSpPr/>
          <p:nvPr/>
        </p:nvSpPr>
        <p:spPr>
          <a:xfrm>
            <a:off x="4956048" y="1508760"/>
            <a:ext cx="3813048" cy="3108960"/>
          </a:xfrm>
          <a:prstGeom prst="rect">
            <a:avLst/>
          </a:prstGeom>
          <a:noFill/>
          <a:ln/>
        </p:spPr>
        <p:txBody>
          <a:bodyPr wrap="square" lIns="0" tIns="0" rIns="0" bIns="0" rtlCol="0" anchor="t"/>
          <a:lstStyle/>
          <a:p>
            <a:pPr marL="0" indent="0">
              <a:buNone/>
            </a:pPr>
            <a:r>
              <a:rPr lang="en-US" sz="1050" b="1" dirty="0">
                <a:solidFill>
                  <a:srgbClr val="404546"/>
                </a:solidFill>
                <a:latin typeface="Calibri" pitchFamily="34" charset="0"/>
                <a:ea typeface="Calibri" pitchFamily="34" charset="-122"/>
                <a:cs typeface="Calibri" pitchFamily="34" charset="-120"/>
              </a:rPr>
              <a:t>Location:</a:t>
            </a:r>
            <a:r>
              <a:rPr lang="en-US" sz="1050" dirty="0">
                <a:solidFill>
                  <a:srgbClr val="404546"/>
                </a:solidFill>
                <a:latin typeface="Calibri" pitchFamily="34" charset="0"/>
                <a:ea typeface="Calibri" pitchFamily="34" charset="-122"/>
                <a:cs typeface="Calibri" pitchFamily="34" charset="-120"/>
              </a:rPr>
              <a:t>  Walk-through of the vineyard and operational areas</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Visual observation of facilities, equipment, and practices</a:t>
            </a:r>
            <a:endParaRPr lang="en-US" sz="1050" dirty="0"/>
          </a:p>
          <a:p>
            <a:pPr marL="685800" lvl="1" indent="-342900">
              <a:buSzPct val="100000"/>
              <a:buChar char="•"/>
            </a:pPr>
            <a:r>
              <a:rPr lang="en-US" sz="1050" dirty="0">
                <a:solidFill>
                  <a:srgbClr val="404546"/>
                </a:solidFill>
                <a:latin typeface="Calibri" pitchFamily="34" charset="0"/>
                <a:ea typeface="Calibri" pitchFamily="34" charset="-122"/>
                <a:cs typeface="Calibri" pitchFamily="34" charset="-120"/>
              </a:rPr>
              <a:t>PPE storage, chemical storage, mixing/loading area</a:t>
            </a:r>
            <a:endParaRPr lang="en-US" sz="1050" dirty="0"/>
          </a:p>
          <a:p>
            <a:pPr marL="685800" lvl="1" indent="-342900">
              <a:buSzPct val="100000"/>
              <a:buChar char="•"/>
            </a:pPr>
            <a:r>
              <a:rPr lang="en-US" sz="1050" dirty="0">
                <a:solidFill>
                  <a:srgbClr val="404546"/>
                </a:solidFill>
                <a:latin typeface="Calibri" pitchFamily="34" charset="0"/>
                <a:ea typeface="Calibri" pitchFamily="34" charset="-122"/>
                <a:cs typeface="Calibri" pitchFamily="34" charset="-120"/>
              </a:rPr>
              <a:t>Break rooms, restrooms, outdoor lunch areas</a:t>
            </a:r>
            <a:endParaRPr lang="en-US" sz="1050" dirty="0"/>
          </a:p>
          <a:p>
            <a:pPr marL="685800" lvl="1" indent="-342900">
              <a:buSzPct val="100000"/>
              <a:buChar char="•"/>
            </a:pPr>
            <a:r>
              <a:rPr lang="en-US" sz="1050" dirty="0">
                <a:solidFill>
                  <a:srgbClr val="404546"/>
                </a:solidFill>
                <a:latin typeface="Calibri" pitchFamily="34" charset="0"/>
                <a:ea typeface="Calibri" pitchFamily="34" charset="-122"/>
                <a:cs typeface="Calibri" pitchFamily="34" charset="-120"/>
              </a:rPr>
              <a:t>Irrigation system, sprayer equipment</a:t>
            </a:r>
            <a:endParaRPr lang="en-US" sz="1050" dirty="0"/>
          </a:p>
          <a:p>
            <a:pPr marL="685800" lvl="1" indent="-342900">
              <a:buSzPct val="100000"/>
              <a:buChar char="•"/>
            </a:pPr>
            <a:r>
              <a:rPr lang="en-US" sz="1050" dirty="0">
                <a:solidFill>
                  <a:srgbClr val="404546"/>
                </a:solidFill>
                <a:latin typeface="Calibri" pitchFamily="34" charset="0"/>
                <a:ea typeface="Calibri" pitchFamily="34" charset="-122"/>
                <a:cs typeface="Calibri" pitchFamily="34" charset="-120"/>
              </a:rPr>
              <a:t>Vineyard floor, trellis, buffer zones, and vineyard layout</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Additional interview questions asked as we walk</a:t>
            </a:r>
            <a:endParaRPr lang="en-US" sz="1050" dirty="0"/>
          </a:p>
          <a:p>
            <a:pPr marL="342900" indent="-342900">
              <a:buSzPct val="100000"/>
              <a:buChar char="•"/>
            </a:pPr>
            <a:r>
              <a:rPr lang="en-US" sz="1050" dirty="0">
                <a:solidFill>
                  <a:srgbClr val="404546"/>
                </a:solidFill>
                <a:latin typeface="Calibri" pitchFamily="34" charset="0"/>
                <a:ea typeface="Calibri" pitchFamily="34" charset="-122"/>
                <a:cs typeface="Calibri" pitchFamily="34" charset="-120"/>
              </a:rPr>
              <a:t>Employee/Worker Interviews: the auditor is required to interview 15% of the total workforce onsite during the audit</a:t>
            </a:r>
            <a:endParaRPr lang="en-US" sz="1050" dirty="0"/>
          </a:p>
          <a:p>
            <a:pPr marL="0" indent="0">
              <a:buNone/>
            </a:pPr>
            <a:endParaRPr lang="en-US" sz="950" i="1" dirty="0">
              <a:solidFill>
                <a:srgbClr val="C0562A"/>
              </a:solidFill>
              <a:latin typeface="Calibri" pitchFamily="34" charset="0"/>
              <a:ea typeface="Calibri" pitchFamily="34" charset="-122"/>
              <a:cs typeface="Calibri" pitchFamily="34" charset="-120"/>
            </a:endParaRPr>
          </a:p>
          <a:p>
            <a:pPr marL="0" indent="0">
              <a:buNone/>
            </a:pPr>
            <a:r>
              <a:rPr lang="en-US" sz="950" i="1" dirty="0">
                <a:solidFill>
                  <a:srgbClr val="C0562A"/>
                </a:solidFill>
                <a:latin typeface="Calibri" pitchFamily="34" charset="0"/>
                <a:ea typeface="Calibri" pitchFamily="34" charset="-122"/>
                <a:cs typeface="Calibri" pitchFamily="34" charset="-120"/>
              </a:rPr>
              <a:t>Note on Order: When temperatures are forecast to exceed 90°F, the auditor may reverse the order — conducting the Vineyard Tour first and the Documentation Review second. This ensures employee interviews are completed before workers are released under Washington State’s heat rule (workers must be sent home once temperatures reach 95°F).</a:t>
            </a:r>
            <a:endParaRPr lang="en-US" sz="1050" dirty="0"/>
          </a:p>
        </p:txBody>
      </p:sp>
      <p:sp>
        <p:nvSpPr>
          <p:cNvPr id="17" name="Shape 15"/>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18" name="Text 16"/>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After the Audit: What Happens Next</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You will receive an Audit Report — missing documents can still be submitted</a:t>
            </a:r>
            <a:endParaRPr lang="en-US" sz="1000" dirty="0"/>
          </a:p>
        </p:txBody>
      </p:sp>
      <p:sp>
        <p:nvSpPr>
          <p:cNvPr id="6" name="Shape 4"/>
          <p:cNvSpPr/>
          <p:nvPr/>
        </p:nvSpPr>
        <p:spPr>
          <a:xfrm>
            <a:off x="274320" y="1051560"/>
            <a:ext cx="4206240" cy="1170432"/>
          </a:xfrm>
          <a:prstGeom prst="rect">
            <a:avLst/>
          </a:prstGeom>
          <a:solidFill>
            <a:srgbClr val="EDE3D2"/>
          </a:solidFill>
          <a:ln w="12700">
            <a:solidFill>
              <a:srgbClr val="D5C2A0"/>
            </a:solidFill>
            <a:prstDash val="solid"/>
          </a:ln>
        </p:spPr>
        <p:txBody>
          <a:bodyPr/>
          <a:lstStyle/>
          <a:p>
            <a:endParaRPr lang="en-US"/>
          </a:p>
        </p:txBody>
      </p:sp>
      <p:sp>
        <p:nvSpPr>
          <p:cNvPr id="7" name="Shape 5"/>
          <p:cNvSpPr/>
          <p:nvPr/>
        </p:nvSpPr>
        <p:spPr>
          <a:xfrm>
            <a:off x="274320" y="1051560"/>
            <a:ext cx="109728" cy="1170432"/>
          </a:xfrm>
          <a:prstGeom prst="rect">
            <a:avLst/>
          </a:prstGeom>
          <a:solidFill>
            <a:srgbClr val="404546"/>
          </a:solidFill>
          <a:ln w="12700">
            <a:solidFill>
              <a:srgbClr val="404546"/>
            </a:solidFill>
            <a:prstDash val="solid"/>
          </a:ln>
        </p:spPr>
        <p:txBody>
          <a:bodyPr/>
          <a:lstStyle/>
          <a:p>
            <a:endParaRPr lang="en-US"/>
          </a:p>
        </p:txBody>
      </p:sp>
      <p:sp>
        <p:nvSpPr>
          <p:cNvPr id="8" name="Shape 6"/>
          <p:cNvSpPr/>
          <p:nvPr/>
        </p:nvSpPr>
        <p:spPr>
          <a:xfrm>
            <a:off x="438912" y="1106424"/>
            <a:ext cx="292608" cy="292608"/>
          </a:xfrm>
          <a:prstGeom prst="ellipse">
            <a:avLst/>
          </a:prstGeom>
          <a:solidFill>
            <a:srgbClr val="404546"/>
          </a:solidFill>
          <a:ln w="12700">
            <a:solidFill>
              <a:srgbClr val="404546"/>
            </a:solidFill>
            <a:prstDash val="solid"/>
          </a:ln>
        </p:spPr>
        <p:txBody>
          <a:bodyPr/>
          <a:lstStyle/>
          <a:p>
            <a:endParaRPr lang="en-US"/>
          </a:p>
        </p:txBody>
      </p:sp>
      <p:sp>
        <p:nvSpPr>
          <p:cNvPr id="9" name="Text 7"/>
          <p:cNvSpPr/>
          <p:nvPr/>
        </p:nvSpPr>
        <p:spPr>
          <a:xfrm>
            <a:off x="438912" y="110642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1</a:t>
            </a:r>
            <a:endParaRPr lang="en-US" sz="1200" dirty="0"/>
          </a:p>
        </p:txBody>
      </p:sp>
      <p:sp>
        <p:nvSpPr>
          <p:cNvPr id="10" name="Text 8"/>
          <p:cNvSpPr/>
          <p:nvPr/>
        </p:nvSpPr>
        <p:spPr>
          <a:xfrm>
            <a:off x="822960" y="109728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Audit Report Sent</a:t>
            </a:r>
            <a:endParaRPr lang="en-US" sz="1100" dirty="0"/>
          </a:p>
        </p:txBody>
      </p:sp>
      <p:sp>
        <p:nvSpPr>
          <p:cNvPr id="11" name="Text 9"/>
          <p:cNvSpPr/>
          <p:nvPr/>
        </p:nvSpPr>
        <p:spPr>
          <a:xfrm>
            <a:off x="457200" y="1435608"/>
            <a:ext cx="3913632" cy="749808"/>
          </a:xfrm>
          <a:prstGeom prst="rect">
            <a:avLst/>
          </a:prstGeom>
          <a:noFill/>
          <a:ln/>
        </p:spPr>
        <p:txBody>
          <a:bodyPr wrap="square" lIns="0" tIns="0" rIns="0" bIns="0" rtlCol="0" anchor="t"/>
          <a:lstStyle/>
          <a:p>
            <a:r>
              <a:rPr lang="en-US" sz="950" dirty="0">
                <a:solidFill>
                  <a:srgbClr val="404546"/>
                </a:solidFill>
                <a:latin typeface="Calibri" pitchFamily="34" charset="0"/>
                <a:ea typeface="Calibri" pitchFamily="34" charset="-122"/>
                <a:cs typeface="Calibri" pitchFamily="34" charset="-120"/>
              </a:rPr>
              <a:t>The auditor will complete an Audit Report via Word and send it to the Grower via email, and will include any documentation that was missing at time of Audit. These documents will be listed as "Corrective Actions" that the Auditor needs to verify the scores in the Self Assessment</a:t>
            </a:r>
          </a:p>
        </p:txBody>
      </p:sp>
      <p:sp>
        <p:nvSpPr>
          <p:cNvPr id="12" name="Shape 10"/>
          <p:cNvSpPr/>
          <p:nvPr/>
        </p:nvSpPr>
        <p:spPr>
          <a:xfrm>
            <a:off x="4709160" y="1051560"/>
            <a:ext cx="4206240" cy="1170432"/>
          </a:xfrm>
          <a:prstGeom prst="rect">
            <a:avLst/>
          </a:prstGeom>
          <a:solidFill>
            <a:srgbClr val="EDE3D2"/>
          </a:solidFill>
          <a:ln w="12700">
            <a:solidFill>
              <a:srgbClr val="D5C2A0"/>
            </a:solidFill>
            <a:prstDash val="solid"/>
          </a:ln>
        </p:spPr>
        <p:txBody>
          <a:bodyPr/>
          <a:lstStyle/>
          <a:p>
            <a:endParaRPr lang="en-US"/>
          </a:p>
        </p:txBody>
      </p:sp>
      <p:sp>
        <p:nvSpPr>
          <p:cNvPr id="13" name="Shape 11"/>
          <p:cNvSpPr/>
          <p:nvPr/>
        </p:nvSpPr>
        <p:spPr>
          <a:xfrm>
            <a:off x="4709160" y="1051560"/>
            <a:ext cx="109728" cy="1170432"/>
          </a:xfrm>
          <a:prstGeom prst="rect">
            <a:avLst/>
          </a:prstGeom>
          <a:solidFill>
            <a:srgbClr val="C0562A"/>
          </a:solidFill>
          <a:ln w="12700">
            <a:solidFill>
              <a:srgbClr val="C0562A"/>
            </a:solidFill>
            <a:prstDash val="solid"/>
          </a:ln>
        </p:spPr>
        <p:txBody>
          <a:bodyPr/>
          <a:lstStyle/>
          <a:p>
            <a:endParaRPr lang="en-US"/>
          </a:p>
        </p:txBody>
      </p:sp>
      <p:sp>
        <p:nvSpPr>
          <p:cNvPr id="14" name="Shape 12"/>
          <p:cNvSpPr/>
          <p:nvPr/>
        </p:nvSpPr>
        <p:spPr>
          <a:xfrm>
            <a:off x="4873752" y="1106424"/>
            <a:ext cx="292608" cy="292608"/>
          </a:xfrm>
          <a:prstGeom prst="ellipse">
            <a:avLst/>
          </a:prstGeom>
          <a:solidFill>
            <a:srgbClr val="C0562A"/>
          </a:solidFill>
          <a:ln w="12700">
            <a:solidFill>
              <a:srgbClr val="C0562A"/>
            </a:solidFill>
            <a:prstDash val="solid"/>
          </a:ln>
        </p:spPr>
        <p:txBody>
          <a:bodyPr/>
          <a:lstStyle/>
          <a:p>
            <a:endParaRPr lang="en-US"/>
          </a:p>
        </p:txBody>
      </p:sp>
      <p:sp>
        <p:nvSpPr>
          <p:cNvPr id="15" name="Text 13"/>
          <p:cNvSpPr/>
          <p:nvPr/>
        </p:nvSpPr>
        <p:spPr>
          <a:xfrm>
            <a:off x="4873752" y="110642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2</a:t>
            </a:r>
            <a:endParaRPr lang="en-US" sz="1200" dirty="0"/>
          </a:p>
        </p:txBody>
      </p:sp>
      <p:sp>
        <p:nvSpPr>
          <p:cNvPr id="16" name="Text 14"/>
          <p:cNvSpPr/>
          <p:nvPr/>
        </p:nvSpPr>
        <p:spPr>
          <a:xfrm>
            <a:off x="5257800" y="109728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Guaranteed Requests</a:t>
            </a:r>
            <a:endParaRPr lang="en-US" sz="1100" dirty="0"/>
          </a:p>
        </p:txBody>
      </p:sp>
      <p:sp>
        <p:nvSpPr>
          <p:cNvPr id="17" name="Text 15"/>
          <p:cNvSpPr/>
          <p:nvPr/>
        </p:nvSpPr>
        <p:spPr>
          <a:xfrm>
            <a:off x="4892040" y="1435608"/>
            <a:ext cx="3776472" cy="654449"/>
          </a:xfrm>
          <a:prstGeom prst="rect">
            <a:avLst/>
          </a:prstGeom>
          <a:noFill/>
          <a:ln/>
        </p:spPr>
        <p:txBody>
          <a:bodyPr wrap="square" lIns="0" tIns="0" rIns="0" bIns="0" rtlCol="0" anchor="t"/>
          <a:lstStyle/>
          <a:p>
            <a:pPr marL="0" indent="0">
              <a:buNone/>
            </a:pPr>
            <a:r>
              <a:rPr lang="en-US" sz="800" dirty="0">
                <a:solidFill>
                  <a:srgbClr val="404546"/>
                </a:solidFill>
                <a:latin typeface="Calibri" pitchFamily="34" charset="0"/>
                <a:ea typeface="Calibri" pitchFamily="34" charset="-122"/>
                <a:cs typeface="Calibri" pitchFamily="34" charset="-120"/>
              </a:rPr>
              <a:t>Every report will include a request for:</a:t>
            </a:r>
            <a:endParaRPr lang="en-US" sz="800" dirty="0"/>
          </a:p>
          <a:p>
            <a:pPr marL="0" indent="0">
              <a:buNone/>
            </a:pPr>
            <a:r>
              <a:rPr lang="en-US" sz="800" dirty="0">
                <a:solidFill>
                  <a:srgbClr val="404546"/>
                </a:solidFill>
                <a:latin typeface="Calibri" pitchFamily="34" charset="0"/>
                <a:ea typeface="Calibri" pitchFamily="34" charset="-122"/>
                <a:cs typeface="Calibri" pitchFamily="34" charset="-120"/>
              </a:rPr>
              <a:t>  - PUR (Pesticide Use Report) and Cumulative PUR</a:t>
            </a:r>
            <a:endParaRPr lang="en-US" sz="800" dirty="0"/>
          </a:p>
          <a:p>
            <a:pPr marL="0" indent="0">
              <a:buNone/>
            </a:pPr>
            <a:r>
              <a:rPr lang="en-US" sz="800" dirty="0">
                <a:solidFill>
                  <a:srgbClr val="404546"/>
                </a:solidFill>
                <a:latin typeface="Calibri" pitchFamily="34" charset="0"/>
                <a:ea typeface="Calibri" pitchFamily="34" charset="-122"/>
                <a:cs typeface="Calibri" pitchFamily="34" charset="-120"/>
              </a:rPr>
              <a:t>  - Quantities of NPK: Nitrogen, Phosphorus, and Potassium</a:t>
            </a:r>
            <a:endParaRPr lang="en-US" sz="900" dirty="0"/>
          </a:p>
          <a:p>
            <a:pPr marL="0" indent="0">
              <a:buNone/>
            </a:pPr>
            <a:r>
              <a:rPr lang="en-US" sz="900" dirty="0">
                <a:solidFill>
                  <a:srgbClr val="404546"/>
                </a:solidFill>
                <a:latin typeface="Calibri" pitchFamily="34" charset="0"/>
                <a:ea typeface="Calibri" pitchFamily="34" charset="-122"/>
                <a:cs typeface="Calibri" pitchFamily="34" charset="-120"/>
              </a:rPr>
              <a:t>  - Total Irrigation Water Used</a:t>
            </a:r>
            <a:endParaRPr lang="en-US" sz="800" dirty="0"/>
          </a:p>
          <a:p>
            <a:pPr marL="0" indent="0">
              <a:buNone/>
            </a:pPr>
            <a:r>
              <a:rPr lang="en-US" sz="800" dirty="0">
                <a:solidFill>
                  <a:srgbClr val="404546"/>
                </a:solidFill>
                <a:latin typeface="Calibri" pitchFamily="34" charset="0"/>
                <a:ea typeface="Calibri" pitchFamily="34" charset="-122"/>
                <a:cs typeface="Calibri" pitchFamily="34" charset="-120"/>
              </a:rPr>
              <a:t>These are Final numbers that must cover the entire Audit/Certification Cycle and are accepted only after Harvest.</a:t>
            </a:r>
            <a:endParaRPr lang="en-US" sz="800" dirty="0"/>
          </a:p>
        </p:txBody>
      </p:sp>
      <p:sp>
        <p:nvSpPr>
          <p:cNvPr id="18" name="Shape 16"/>
          <p:cNvSpPr/>
          <p:nvPr/>
        </p:nvSpPr>
        <p:spPr>
          <a:xfrm>
            <a:off x="274320" y="2331720"/>
            <a:ext cx="4206240" cy="1170432"/>
          </a:xfrm>
          <a:prstGeom prst="rect">
            <a:avLst/>
          </a:prstGeom>
          <a:solidFill>
            <a:srgbClr val="EDE3D2"/>
          </a:solidFill>
          <a:ln w="12700">
            <a:solidFill>
              <a:srgbClr val="D5C2A0"/>
            </a:solidFill>
            <a:prstDash val="solid"/>
          </a:ln>
        </p:spPr>
        <p:txBody>
          <a:bodyPr/>
          <a:lstStyle/>
          <a:p>
            <a:endParaRPr lang="en-US"/>
          </a:p>
        </p:txBody>
      </p:sp>
      <p:sp>
        <p:nvSpPr>
          <p:cNvPr id="19" name="Shape 17"/>
          <p:cNvSpPr/>
          <p:nvPr/>
        </p:nvSpPr>
        <p:spPr>
          <a:xfrm>
            <a:off x="274320" y="2331720"/>
            <a:ext cx="109728" cy="1170432"/>
          </a:xfrm>
          <a:prstGeom prst="rect">
            <a:avLst/>
          </a:prstGeom>
          <a:solidFill>
            <a:srgbClr val="4A7CA8"/>
          </a:solidFill>
          <a:ln w="12700">
            <a:solidFill>
              <a:srgbClr val="4A7CA8"/>
            </a:solidFill>
            <a:prstDash val="solid"/>
          </a:ln>
        </p:spPr>
        <p:txBody>
          <a:bodyPr/>
          <a:lstStyle/>
          <a:p>
            <a:endParaRPr lang="en-US"/>
          </a:p>
        </p:txBody>
      </p:sp>
      <p:sp>
        <p:nvSpPr>
          <p:cNvPr id="20" name="Shape 18"/>
          <p:cNvSpPr/>
          <p:nvPr/>
        </p:nvSpPr>
        <p:spPr>
          <a:xfrm>
            <a:off x="438912" y="2386584"/>
            <a:ext cx="292608" cy="292608"/>
          </a:xfrm>
          <a:prstGeom prst="ellipse">
            <a:avLst/>
          </a:prstGeom>
          <a:solidFill>
            <a:srgbClr val="4A7CA8"/>
          </a:solidFill>
          <a:ln w="12700">
            <a:solidFill>
              <a:srgbClr val="4A7CA8"/>
            </a:solidFill>
            <a:prstDash val="solid"/>
          </a:ln>
        </p:spPr>
        <p:txBody>
          <a:bodyPr/>
          <a:lstStyle/>
          <a:p>
            <a:endParaRPr lang="en-US"/>
          </a:p>
        </p:txBody>
      </p:sp>
      <p:sp>
        <p:nvSpPr>
          <p:cNvPr id="21" name="Text 19"/>
          <p:cNvSpPr/>
          <p:nvPr/>
        </p:nvSpPr>
        <p:spPr>
          <a:xfrm>
            <a:off x="438912" y="238658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3</a:t>
            </a:r>
            <a:endParaRPr lang="en-US" sz="1200" dirty="0"/>
          </a:p>
        </p:txBody>
      </p:sp>
      <p:sp>
        <p:nvSpPr>
          <p:cNvPr id="22" name="Text 20"/>
          <p:cNvSpPr/>
          <p:nvPr/>
        </p:nvSpPr>
        <p:spPr>
          <a:xfrm>
            <a:off x="822960" y="237744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Deadline: November 15</a:t>
            </a:r>
            <a:endParaRPr lang="en-US" sz="1100" dirty="0"/>
          </a:p>
        </p:txBody>
      </p:sp>
      <p:sp>
        <p:nvSpPr>
          <p:cNvPr id="23" name="Text 21"/>
          <p:cNvSpPr/>
          <p:nvPr/>
        </p:nvSpPr>
        <p:spPr>
          <a:xfrm>
            <a:off x="457200" y="2715768"/>
            <a:ext cx="3913632" cy="749808"/>
          </a:xfrm>
          <a:prstGeom prst="rect">
            <a:avLst/>
          </a:prstGeom>
          <a:noFill/>
          <a:ln/>
        </p:spPr>
        <p:txBody>
          <a:bodyPr wrap="square" lIns="0" tIns="0" rIns="0" bIns="0" rtlCol="0" anchor="t"/>
          <a:lstStyle/>
          <a:p>
            <a:pPr marL="0" indent="0">
              <a:buNone/>
            </a:pPr>
            <a:r>
              <a:rPr lang="en-US" sz="950" dirty="0">
                <a:solidFill>
                  <a:srgbClr val="404546"/>
                </a:solidFill>
                <a:latin typeface="Calibri" pitchFamily="34" charset="0"/>
                <a:ea typeface="Calibri" pitchFamily="34" charset="-122"/>
                <a:cs typeface="Calibri" pitchFamily="34" charset="-120"/>
              </a:rPr>
              <a:t>Growers have from the date the Audit Report is received until November 15 to provide any missing documents. You do not need to wait — submit as you gather them.</a:t>
            </a:r>
            <a:endParaRPr lang="en-US" sz="950" dirty="0"/>
          </a:p>
        </p:txBody>
      </p:sp>
      <p:sp>
        <p:nvSpPr>
          <p:cNvPr id="24" name="Shape 22"/>
          <p:cNvSpPr/>
          <p:nvPr/>
        </p:nvSpPr>
        <p:spPr>
          <a:xfrm>
            <a:off x="4709160" y="2331720"/>
            <a:ext cx="4206240" cy="1170432"/>
          </a:xfrm>
          <a:prstGeom prst="rect">
            <a:avLst/>
          </a:prstGeom>
          <a:solidFill>
            <a:srgbClr val="EDE3D2"/>
          </a:solidFill>
          <a:ln w="12700">
            <a:solidFill>
              <a:srgbClr val="D5C2A0"/>
            </a:solidFill>
            <a:prstDash val="solid"/>
          </a:ln>
        </p:spPr>
        <p:txBody>
          <a:bodyPr/>
          <a:lstStyle/>
          <a:p>
            <a:endParaRPr lang="en-US"/>
          </a:p>
        </p:txBody>
      </p:sp>
      <p:sp>
        <p:nvSpPr>
          <p:cNvPr id="25" name="Shape 23"/>
          <p:cNvSpPr/>
          <p:nvPr/>
        </p:nvSpPr>
        <p:spPr>
          <a:xfrm>
            <a:off x="4709160" y="2331720"/>
            <a:ext cx="109728" cy="1170432"/>
          </a:xfrm>
          <a:prstGeom prst="rect">
            <a:avLst/>
          </a:prstGeom>
          <a:solidFill>
            <a:srgbClr val="A4C13A"/>
          </a:solidFill>
          <a:ln w="12700">
            <a:solidFill>
              <a:srgbClr val="A4C13A"/>
            </a:solidFill>
            <a:prstDash val="solid"/>
          </a:ln>
        </p:spPr>
        <p:txBody>
          <a:bodyPr/>
          <a:lstStyle/>
          <a:p>
            <a:endParaRPr lang="en-US"/>
          </a:p>
        </p:txBody>
      </p:sp>
      <p:sp>
        <p:nvSpPr>
          <p:cNvPr id="26" name="Shape 24"/>
          <p:cNvSpPr/>
          <p:nvPr/>
        </p:nvSpPr>
        <p:spPr>
          <a:xfrm>
            <a:off x="4873752" y="2386584"/>
            <a:ext cx="292608" cy="292608"/>
          </a:xfrm>
          <a:prstGeom prst="ellipse">
            <a:avLst/>
          </a:prstGeom>
          <a:solidFill>
            <a:srgbClr val="A4C13A"/>
          </a:solidFill>
          <a:ln w="12700">
            <a:solidFill>
              <a:srgbClr val="A4C13A"/>
            </a:solidFill>
            <a:prstDash val="solid"/>
          </a:ln>
        </p:spPr>
        <p:txBody>
          <a:bodyPr/>
          <a:lstStyle/>
          <a:p>
            <a:endParaRPr lang="en-US"/>
          </a:p>
        </p:txBody>
      </p:sp>
      <p:sp>
        <p:nvSpPr>
          <p:cNvPr id="27" name="Text 25"/>
          <p:cNvSpPr/>
          <p:nvPr/>
        </p:nvSpPr>
        <p:spPr>
          <a:xfrm>
            <a:off x="4873752" y="238658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4</a:t>
            </a:r>
            <a:endParaRPr lang="en-US" sz="1200" dirty="0"/>
          </a:p>
        </p:txBody>
      </p:sp>
      <p:sp>
        <p:nvSpPr>
          <p:cNvPr id="28" name="Text 26"/>
          <p:cNvSpPr/>
          <p:nvPr/>
        </p:nvSpPr>
        <p:spPr>
          <a:xfrm>
            <a:off x="5257800" y="237744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Sharing Your Documents</a:t>
            </a:r>
            <a:endParaRPr lang="en-US" sz="1100" dirty="0"/>
          </a:p>
        </p:txBody>
      </p:sp>
      <p:sp>
        <p:nvSpPr>
          <p:cNvPr id="29" name="Text 27"/>
          <p:cNvSpPr/>
          <p:nvPr/>
        </p:nvSpPr>
        <p:spPr>
          <a:xfrm>
            <a:off x="4892040" y="2715768"/>
            <a:ext cx="3913632" cy="749808"/>
          </a:xfrm>
          <a:prstGeom prst="rect">
            <a:avLst/>
          </a:prstGeom>
          <a:noFill/>
          <a:ln/>
        </p:spPr>
        <p:txBody>
          <a:bodyPr wrap="square" lIns="0" tIns="0" rIns="0" bIns="0" rtlCol="0" anchor="t"/>
          <a:lstStyle/>
          <a:p>
            <a:pPr marL="0" indent="0">
              <a:buNone/>
            </a:pPr>
            <a:r>
              <a:rPr lang="en-US" sz="950" dirty="0">
                <a:solidFill>
                  <a:srgbClr val="404546"/>
                </a:solidFill>
                <a:latin typeface="Calibri" pitchFamily="34" charset="0"/>
                <a:ea typeface="Calibri" pitchFamily="34" charset="-122"/>
                <a:cs typeface="Calibri" pitchFamily="34" charset="-120"/>
              </a:rPr>
              <a:t>Submit all at once or individually. Share via:</a:t>
            </a:r>
            <a:endParaRPr lang="en-US" sz="950" dirty="0"/>
          </a:p>
          <a:p>
            <a:pPr marL="0" indent="0">
              <a:buNone/>
            </a:pPr>
            <a:r>
              <a:rPr lang="en-US" sz="950" dirty="0">
                <a:solidFill>
                  <a:srgbClr val="404546"/>
                </a:solidFill>
                <a:latin typeface="Calibri" pitchFamily="34" charset="0"/>
                <a:ea typeface="Calibri" pitchFamily="34" charset="-122"/>
                <a:cs typeface="Calibri" pitchFamily="34" charset="-120"/>
              </a:rPr>
              <a:t>  - Email to the auditor</a:t>
            </a:r>
            <a:endParaRPr lang="en-US" sz="1050" dirty="0"/>
          </a:p>
          <a:p>
            <a:pPr marL="0" indent="0">
              <a:buNone/>
            </a:pPr>
            <a:r>
              <a:rPr lang="en-US" sz="1050" dirty="0">
                <a:solidFill>
                  <a:srgbClr val="404546"/>
                </a:solidFill>
                <a:latin typeface="Calibri" pitchFamily="34" charset="0"/>
                <a:ea typeface="Calibri" pitchFamily="34" charset="-122"/>
                <a:cs typeface="Calibri" pitchFamily="34" charset="-120"/>
              </a:rPr>
              <a:t>  - Upload into QLBS: “Details Summary” tab under  “File Upload”</a:t>
            </a:r>
            <a:endParaRPr lang="en-US" sz="950" dirty="0"/>
          </a:p>
          <a:p>
            <a:pPr marL="0" indent="0">
              <a:buNone/>
            </a:pPr>
            <a:r>
              <a:rPr lang="en-US" sz="950" dirty="0">
                <a:solidFill>
                  <a:srgbClr val="404546"/>
                </a:solidFill>
                <a:latin typeface="Calibri" pitchFamily="34" charset="0"/>
                <a:ea typeface="Calibri" pitchFamily="34" charset="-122"/>
                <a:cs typeface="Calibri" pitchFamily="34" charset="-120"/>
              </a:rPr>
              <a:t>  - Shared Google Drive folder</a:t>
            </a:r>
            <a:endParaRPr lang="en-US" sz="950" dirty="0"/>
          </a:p>
          <a:p>
            <a:pPr marL="0" indent="0">
              <a:buNone/>
            </a:pPr>
            <a:r>
              <a:rPr lang="en-US" sz="950" dirty="0">
                <a:solidFill>
                  <a:srgbClr val="404546"/>
                </a:solidFill>
                <a:latin typeface="Calibri" pitchFamily="34" charset="0"/>
                <a:ea typeface="Calibri" pitchFamily="34" charset="-122"/>
                <a:cs typeface="Calibri" pitchFamily="34" charset="-120"/>
              </a:rPr>
              <a:t>  - Shared Dropbox folder</a:t>
            </a:r>
            <a:endParaRPr lang="en-US" sz="950" dirty="0"/>
          </a:p>
        </p:txBody>
      </p:sp>
      <p:sp>
        <p:nvSpPr>
          <p:cNvPr id="30" name="Shape 28"/>
          <p:cNvSpPr/>
          <p:nvPr/>
        </p:nvSpPr>
        <p:spPr>
          <a:xfrm>
            <a:off x="274320" y="3611880"/>
            <a:ext cx="4206240" cy="1170432"/>
          </a:xfrm>
          <a:prstGeom prst="rect">
            <a:avLst/>
          </a:prstGeom>
          <a:solidFill>
            <a:srgbClr val="EDE3D2"/>
          </a:solidFill>
          <a:ln w="12700">
            <a:solidFill>
              <a:srgbClr val="D5C2A0"/>
            </a:solidFill>
            <a:prstDash val="solid"/>
          </a:ln>
        </p:spPr>
        <p:txBody>
          <a:bodyPr/>
          <a:lstStyle/>
          <a:p>
            <a:endParaRPr lang="en-US"/>
          </a:p>
        </p:txBody>
      </p:sp>
      <p:sp>
        <p:nvSpPr>
          <p:cNvPr id="31" name="Shape 29"/>
          <p:cNvSpPr/>
          <p:nvPr/>
        </p:nvSpPr>
        <p:spPr>
          <a:xfrm>
            <a:off x="274320" y="3611880"/>
            <a:ext cx="109728" cy="1170432"/>
          </a:xfrm>
          <a:prstGeom prst="rect">
            <a:avLst/>
          </a:prstGeom>
          <a:solidFill>
            <a:srgbClr val="404546"/>
          </a:solidFill>
          <a:ln w="12700">
            <a:solidFill>
              <a:srgbClr val="404546"/>
            </a:solidFill>
            <a:prstDash val="solid"/>
          </a:ln>
        </p:spPr>
        <p:txBody>
          <a:bodyPr/>
          <a:lstStyle/>
          <a:p>
            <a:endParaRPr lang="en-US"/>
          </a:p>
        </p:txBody>
      </p:sp>
      <p:sp>
        <p:nvSpPr>
          <p:cNvPr id="32" name="Shape 30"/>
          <p:cNvSpPr/>
          <p:nvPr/>
        </p:nvSpPr>
        <p:spPr>
          <a:xfrm>
            <a:off x="438912" y="3666744"/>
            <a:ext cx="292608" cy="292608"/>
          </a:xfrm>
          <a:prstGeom prst="ellipse">
            <a:avLst/>
          </a:prstGeom>
          <a:solidFill>
            <a:srgbClr val="404546"/>
          </a:solidFill>
          <a:ln w="12700">
            <a:solidFill>
              <a:srgbClr val="404546"/>
            </a:solidFill>
            <a:prstDash val="solid"/>
          </a:ln>
        </p:spPr>
        <p:txBody>
          <a:bodyPr/>
          <a:lstStyle/>
          <a:p>
            <a:endParaRPr lang="en-US"/>
          </a:p>
        </p:txBody>
      </p:sp>
      <p:sp>
        <p:nvSpPr>
          <p:cNvPr id="33" name="Text 31"/>
          <p:cNvSpPr/>
          <p:nvPr/>
        </p:nvSpPr>
        <p:spPr>
          <a:xfrm>
            <a:off x="438912" y="366674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5</a:t>
            </a:r>
            <a:endParaRPr lang="en-US" sz="1200" dirty="0"/>
          </a:p>
        </p:txBody>
      </p:sp>
      <p:sp>
        <p:nvSpPr>
          <p:cNvPr id="34" name="Text 32"/>
          <p:cNvSpPr/>
          <p:nvPr/>
        </p:nvSpPr>
        <p:spPr>
          <a:xfrm>
            <a:off x="822960" y="365760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File Forwarded for Certification</a:t>
            </a:r>
            <a:endParaRPr lang="en-US" sz="1100" dirty="0"/>
          </a:p>
        </p:txBody>
      </p:sp>
      <p:sp>
        <p:nvSpPr>
          <p:cNvPr id="35" name="Text 33"/>
          <p:cNvSpPr/>
          <p:nvPr/>
        </p:nvSpPr>
        <p:spPr>
          <a:xfrm>
            <a:off x="457200" y="3995928"/>
            <a:ext cx="3913632" cy="749808"/>
          </a:xfrm>
          <a:prstGeom prst="rect">
            <a:avLst/>
          </a:prstGeom>
          <a:noFill/>
          <a:ln/>
        </p:spPr>
        <p:txBody>
          <a:bodyPr wrap="square" lIns="0" tIns="0" rIns="0" bIns="0" rtlCol="0" anchor="t"/>
          <a:lstStyle/>
          <a:p>
            <a:pPr marL="0" indent="0">
              <a:buNone/>
            </a:pPr>
            <a:r>
              <a:rPr lang="en-US" sz="950" dirty="0">
                <a:solidFill>
                  <a:srgbClr val="404546"/>
                </a:solidFill>
                <a:latin typeface="Calibri" pitchFamily="34" charset="0"/>
                <a:ea typeface="Calibri" pitchFamily="34" charset="-122"/>
                <a:cs typeface="Calibri" pitchFamily="34" charset="-120"/>
              </a:rPr>
              <a:t>Once complete, the auditor sends an email to both the Grower and the Certifier forwarding the completed file to WA Winegrowers for finalization of certification.</a:t>
            </a:r>
            <a:endParaRPr lang="en-US" sz="950" dirty="0"/>
          </a:p>
        </p:txBody>
      </p:sp>
      <p:sp>
        <p:nvSpPr>
          <p:cNvPr id="36" name="Shape 34"/>
          <p:cNvSpPr/>
          <p:nvPr/>
        </p:nvSpPr>
        <p:spPr>
          <a:xfrm>
            <a:off x="4709160" y="3611880"/>
            <a:ext cx="4206240" cy="1170432"/>
          </a:xfrm>
          <a:prstGeom prst="rect">
            <a:avLst/>
          </a:prstGeom>
          <a:solidFill>
            <a:srgbClr val="EDE3D2"/>
          </a:solidFill>
          <a:ln w="12700">
            <a:solidFill>
              <a:srgbClr val="D5C2A0"/>
            </a:solidFill>
            <a:prstDash val="solid"/>
          </a:ln>
        </p:spPr>
        <p:txBody>
          <a:bodyPr/>
          <a:lstStyle/>
          <a:p>
            <a:endParaRPr lang="en-US"/>
          </a:p>
        </p:txBody>
      </p:sp>
      <p:sp>
        <p:nvSpPr>
          <p:cNvPr id="37" name="Shape 35"/>
          <p:cNvSpPr/>
          <p:nvPr/>
        </p:nvSpPr>
        <p:spPr>
          <a:xfrm>
            <a:off x="4709160" y="3611880"/>
            <a:ext cx="109728" cy="1170432"/>
          </a:xfrm>
          <a:prstGeom prst="rect">
            <a:avLst/>
          </a:prstGeom>
          <a:solidFill>
            <a:srgbClr val="A4C13A"/>
          </a:solidFill>
          <a:ln w="12700">
            <a:solidFill>
              <a:srgbClr val="A4C13A"/>
            </a:solidFill>
            <a:prstDash val="solid"/>
          </a:ln>
        </p:spPr>
        <p:txBody>
          <a:bodyPr/>
          <a:lstStyle/>
          <a:p>
            <a:endParaRPr lang="en-US"/>
          </a:p>
        </p:txBody>
      </p:sp>
      <p:sp>
        <p:nvSpPr>
          <p:cNvPr id="38" name="Shape 36"/>
          <p:cNvSpPr/>
          <p:nvPr/>
        </p:nvSpPr>
        <p:spPr>
          <a:xfrm>
            <a:off x="4873752" y="3666744"/>
            <a:ext cx="292608" cy="292608"/>
          </a:xfrm>
          <a:prstGeom prst="ellipse">
            <a:avLst/>
          </a:prstGeom>
          <a:solidFill>
            <a:srgbClr val="A4C13A"/>
          </a:solidFill>
          <a:ln w="12700">
            <a:solidFill>
              <a:srgbClr val="A4C13A"/>
            </a:solidFill>
            <a:prstDash val="solid"/>
          </a:ln>
        </p:spPr>
        <p:txBody>
          <a:bodyPr/>
          <a:lstStyle/>
          <a:p>
            <a:endParaRPr lang="en-US"/>
          </a:p>
        </p:txBody>
      </p:sp>
      <p:sp>
        <p:nvSpPr>
          <p:cNvPr id="39" name="Text 37"/>
          <p:cNvSpPr/>
          <p:nvPr/>
        </p:nvSpPr>
        <p:spPr>
          <a:xfrm>
            <a:off x="4873752" y="3666744"/>
            <a:ext cx="292608" cy="292608"/>
          </a:xfrm>
          <a:prstGeom prst="rect">
            <a:avLst/>
          </a:prstGeom>
          <a:noFill/>
          <a:ln/>
        </p:spPr>
        <p:txBody>
          <a:bodyPr wrap="square" lIns="0" tIns="0" rIns="0" bIns="0" rtlCol="0" anchor="ctr"/>
          <a:lstStyle/>
          <a:p>
            <a:pPr marL="0" indent="0" algn="ctr">
              <a:buNone/>
            </a:pPr>
            <a:r>
              <a:rPr lang="en-US" sz="1200" b="1" dirty="0">
                <a:solidFill>
                  <a:srgbClr val="FFFFFF"/>
                </a:solidFill>
              </a:rPr>
              <a:t>6</a:t>
            </a:r>
            <a:endParaRPr lang="en-US" sz="1200" dirty="0"/>
          </a:p>
        </p:txBody>
      </p:sp>
      <p:sp>
        <p:nvSpPr>
          <p:cNvPr id="40" name="Text 38"/>
          <p:cNvSpPr/>
          <p:nvPr/>
        </p:nvSpPr>
        <p:spPr>
          <a:xfrm>
            <a:off x="5257800" y="3657600"/>
            <a:ext cx="3547872" cy="292608"/>
          </a:xfrm>
          <a:prstGeom prst="rect">
            <a:avLst/>
          </a:prstGeom>
          <a:noFill/>
          <a:ln/>
        </p:spPr>
        <p:txBody>
          <a:bodyPr wrap="square" lIns="0" tIns="0" rIns="0" bIns="0" rtlCol="0" anchor="ctr"/>
          <a:lstStyle/>
          <a:p>
            <a:pPr marL="0" indent="0">
              <a:buNone/>
            </a:pPr>
            <a:r>
              <a:rPr lang="en-US" sz="1100" b="1" dirty="0">
                <a:solidFill>
                  <a:srgbClr val="404546"/>
                </a:solidFill>
                <a:latin typeface="Calibri" pitchFamily="34" charset="0"/>
                <a:ea typeface="Calibri" pitchFamily="34" charset="-122"/>
                <a:cs typeface="Calibri" pitchFamily="34" charset="-120"/>
              </a:rPr>
              <a:t>Final Certification Decision</a:t>
            </a:r>
            <a:endParaRPr lang="en-US" sz="1100" dirty="0"/>
          </a:p>
        </p:txBody>
      </p:sp>
      <p:sp>
        <p:nvSpPr>
          <p:cNvPr id="41" name="Text 39"/>
          <p:cNvSpPr/>
          <p:nvPr/>
        </p:nvSpPr>
        <p:spPr>
          <a:xfrm>
            <a:off x="4892040" y="3995928"/>
            <a:ext cx="3913632" cy="749808"/>
          </a:xfrm>
          <a:prstGeom prst="rect">
            <a:avLst/>
          </a:prstGeom>
          <a:noFill/>
          <a:ln/>
        </p:spPr>
        <p:txBody>
          <a:bodyPr wrap="square" lIns="0" tIns="0" rIns="0" bIns="0" rtlCol="0" anchor="t"/>
          <a:lstStyle/>
          <a:p>
            <a:pPr marL="0" indent="0">
              <a:buNone/>
            </a:pPr>
            <a:r>
              <a:rPr lang="en-US" sz="950" dirty="0">
                <a:solidFill>
                  <a:srgbClr val="404546"/>
                </a:solidFill>
                <a:latin typeface="Calibri" pitchFamily="34" charset="0"/>
                <a:ea typeface="Calibri" pitchFamily="34" charset="-122"/>
                <a:cs typeface="Calibri" pitchFamily="34" charset="-120"/>
              </a:rPr>
              <a:t>Certification decisions are made by Sustainable WA only — not by the auditor. Certificates are issued by December 31.</a:t>
            </a:r>
            <a:endParaRPr lang="en-US" sz="950" dirty="0"/>
          </a:p>
        </p:txBody>
      </p:sp>
      <p:sp>
        <p:nvSpPr>
          <p:cNvPr id="42" name="Shape 40"/>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43" name="Text 41"/>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404546"/>
          </a:solidFill>
          <a:ln w="12700">
            <a:solidFill>
              <a:srgbClr val="404546"/>
            </a:solidFill>
            <a:prstDash val="solid"/>
          </a:ln>
        </p:spPr>
        <p:txBody>
          <a:bodyPr/>
          <a:lstStyle/>
          <a:p>
            <a:endParaRPr lang="en-US"/>
          </a:p>
        </p:txBody>
      </p:sp>
      <p:sp>
        <p:nvSpPr>
          <p:cNvPr id="3" name="Shape 1"/>
          <p:cNvSpPr/>
          <p:nvPr/>
        </p:nvSpPr>
        <p:spPr>
          <a:xfrm>
            <a:off x="0" y="0"/>
            <a:ext cx="109728" cy="914400"/>
          </a:xfrm>
          <a:prstGeom prst="rect">
            <a:avLst/>
          </a:prstGeom>
          <a:solidFill>
            <a:srgbClr val="A4C13A"/>
          </a:solidFill>
          <a:ln w="12700">
            <a:solidFill>
              <a:srgbClr val="A4C13A"/>
            </a:solidFill>
            <a:prstDash val="solid"/>
          </a:ln>
        </p:spPr>
        <p:txBody>
          <a:bodyPr/>
          <a:lstStyle/>
          <a:p>
            <a:endParaRPr lang="en-US"/>
          </a:p>
        </p:txBody>
      </p:sp>
      <p:sp>
        <p:nvSpPr>
          <p:cNvPr id="4" name="Text 2"/>
          <p:cNvSpPr/>
          <p:nvPr/>
        </p:nvSpPr>
        <p:spPr>
          <a:xfrm>
            <a:off x="256032" y="73152"/>
            <a:ext cx="8412480" cy="475488"/>
          </a:xfrm>
          <a:prstGeom prst="rect">
            <a:avLst/>
          </a:prstGeom>
          <a:noFill/>
          <a:ln/>
        </p:spPr>
        <p:txBody>
          <a:bodyPr wrap="square" lIns="0" tIns="0" rIns="0" bIns="0" rtlCol="0" anchor="ctr"/>
          <a:lstStyle/>
          <a:p>
            <a:pPr marL="0" indent="0">
              <a:buNone/>
            </a:pPr>
            <a:r>
              <a:rPr lang="en-US" sz="2100" b="1" dirty="0">
                <a:solidFill>
                  <a:srgbClr val="FFFFFF"/>
                </a:solidFill>
                <a:latin typeface="Calibri" pitchFamily="34" charset="0"/>
                <a:ea typeface="Calibri" pitchFamily="34" charset="-122"/>
                <a:cs typeface="Calibri" pitchFamily="34" charset="-120"/>
              </a:rPr>
              <a:t>The Audit Prep Checklist: 9 Chapters at a Glance</a:t>
            </a:r>
            <a:endParaRPr lang="en-US" sz="2100" dirty="0"/>
          </a:p>
        </p:txBody>
      </p:sp>
      <p:sp>
        <p:nvSpPr>
          <p:cNvPr id="5" name="Text 3"/>
          <p:cNvSpPr/>
          <p:nvPr/>
        </p:nvSpPr>
        <p:spPr>
          <a:xfrm>
            <a:off x="256032" y="557784"/>
            <a:ext cx="8412480" cy="274320"/>
          </a:xfrm>
          <a:prstGeom prst="rect">
            <a:avLst/>
          </a:prstGeom>
          <a:noFill/>
          <a:ln/>
        </p:spPr>
        <p:txBody>
          <a:bodyPr wrap="square" lIns="0" tIns="0" rIns="0" bIns="0" rtlCol="0" anchor="ctr"/>
          <a:lstStyle/>
          <a:p>
            <a:pPr marL="0" indent="0">
              <a:buNone/>
            </a:pPr>
            <a:r>
              <a:rPr lang="en-US" sz="1000" i="1" dirty="0">
                <a:solidFill>
                  <a:srgbClr val="D5C2A0"/>
                </a:solidFill>
                <a:latin typeface="Calibri" pitchFamily="34" charset="0"/>
                <a:ea typeface="Calibri" pitchFamily="34" charset="-122"/>
                <a:cs typeface="Calibri" pitchFamily="34" charset="-120"/>
              </a:rPr>
              <a:t>Available at the March 25 Kickoff Event — use it to prepare before audit day</a:t>
            </a:r>
            <a:endParaRPr lang="en-US" sz="1000" dirty="0"/>
          </a:p>
        </p:txBody>
      </p:sp>
      <p:sp>
        <p:nvSpPr>
          <p:cNvPr id="6" name="Shape 4"/>
          <p:cNvSpPr/>
          <p:nvPr/>
        </p:nvSpPr>
        <p:spPr>
          <a:xfrm>
            <a:off x="274320" y="1051560"/>
            <a:ext cx="4251960" cy="658368"/>
          </a:xfrm>
          <a:prstGeom prst="rect">
            <a:avLst/>
          </a:prstGeom>
          <a:solidFill>
            <a:srgbClr val="EDE3D2"/>
          </a:solidFill>
          <a:ln w="12700">
            <a:solidFill>
              <a:srgbClr val="D5C2A0"/>
            </a:solidFill>
            <a:prstDash val="solid"/>
          </a:ln>
        </p:spPr>
        <p:txBody>
          <a:bodyPr/>
          <a:lstStyle/>
          <a:p>
            <a:endParaRPr lang="en-US"/>
          </a:p>
        </p:txBody>
      </p:sp>
      <p:sp>
        <p:nvSpPr>
          <p:cNvPr id="7" name="Shape 5"/>
          <p:cNvSpPr/>
          <p:nvPr/>
        </p:nvSpPr>
        <p:spPr>
          <a:xfrm>
            <a:off x="274320" y="1051560"/>
            <a:ext cx="320040" cy="658368"/>
          </a:xfrm>
          <a:prstGeom prst="rect">
            <a:avLst/>
          </a:prstGeom>
          <a:solidFill>
            <a:srgbClr val="8C8C8C"/>
          </a:solidFill>
          <a:ln w="12700">
            <a:solidFill>
              <a:srgbClr val="8C8C8C"/>
            </a:solidFill>
            <a:prstDash val="solid"/>
          </a:ln>
        </p:spPr>
        <p:txBody>
          <a:bodyPr/>
          <a:lstStyle/>
          <a:p>
            <a:endParaRPr lang="en-US"/>
          </a:p>
        </p:txBody>
      </p:sp>
      <p:sp>
        <p:nvSpPr>
          <p:cNvPr id="8" name="Text 6"/>
          <p:cNvSpPr/>
          <p:nvPr/>
        </p:nvSpPr>
        <p:spPr>
          <a:xfrm>
            <a:off x="274320" y="1051560"/>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1</a:t>
            </a:r>
            <a:endParaRPr lang="en-US" sz="1300" dirty="0"/>
          </a:p>
        </p:txBody>
      </p:sp>
      <p:sp>
        <p:nvSpPr>
          <p:cNvPr id="9" name="Text 7"/>
          <p:cNvSpPr/>
          <p:nvPr/>
        </p:nvSpPr>
        <p:spPr>
          <a:xfrm>
            <a:off x="658368" y="1088136"/>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Business Practices &amp; Risk Management</a:t>
            </a:r>
            <a:endParaRPr lang="en-US" sz="1050" dirty="0"/>
          </a:p>
        </p:txBody>
      </p:sp>
      <p:sp>
        <p:nvSpPr>
          <p:cNvPr id="10" name="Text 8"/>
          <p:cNvSpPr/>
          <p:nvPr/>
        </p:nvSpPr>
        <p:spPr>
          <a:xfrm>
            <a:off x="658368" y="1353312"/>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Not audited — discussed with grower</a:t>
            </a:r>
            <a:endParaRPr lang="en-US" sz="900" dirty="0"/>
          </a:p>
        </p:txBody>
      </p:sp>
      <p:sp>
        <p:nvSpPr>
          <p:cNvPr id="11" name="Shape 9"/>
          <p:cNvSpPr/>
          <p:nvPr/>
        </p:nvSpPr>
        <p:spPr>
          <a:xfrm>
            <a:off x="274320" y="1801368"/>
            <a:ext cx="4251960" cy="658368"/>
          </a:xfrm>
          <a:prstGeom prst="rect">
            <a:avLst/>
          </a:prstGeom>
          <a:solidFill>
            <a:srgbClr val="EDE3D2"/>
          </a:solidFill>
          <a:ln w="12700">
            <a:solidFill>
              <a:srgbClr val="D5C2A0"/>
            </a:solidFill>
            <a:prstDash val="solid"/>
          </a:ln>
        </p:spPr>
        <p:txBody>
          <a:bodyPr/>
          <a:lstStyle/>
          <a:p>
            <a:endParaRPr lang="en-US"/>
          </a:p>
        </p:txBody>
      </p:sp>
      <p:sp>
        <p:nvSpPr>
          <p:cNvPr id="12" name="Shape 10"/>
          <p:cNvSpPr/>
          <p:nvPr/>
        </p:nvSpPr>
        <p:spPr>
          <a:xfrm>
            <a:off x="274320" y="1801368"/>
            <a:ext cx="320040" cy="658368"/>
          </a:xfrm>
          <a:prstGeom prst="rect">
            <a:avLst/>
          </a:prstGeom>
          <a:solidFill>
            <a:srgbClr val="404546"/>
          </a:solidFill>
          <a:ln w="12700">
            <a:solidFill>
              <a:srgbClr val="404546"/>
            </a:solidFill>
            <a:prstDash val="solid"/>
          </a:ln>
        </p:spPr>
        <p:txBody>
          <a:bodyPr/>
          <a:lstStyle/>
          <a:p>
            <a:endParaRPr lang="en-US"/>
          </a:p>
        </p:txBody>
      </p:sp>
      <p:sp>
        <p:nvSpPr>
          <p:cNvPr id="13" name="Text 11"/>
          <p:cNvSpPr/>
          <p:nvPr/>
        </p:nvSpPr>
        <p:spPr>
          <a:xfrm>
            <a:off x="274320" y="1801368"/>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2</a:t>
            </a:r>
            <a:endParaRPr lang="en-US" sz="1300" dirty="0"/>
          </a:p>
        </p:txBody>
      </p:sp>
      <p:sp>
        <p:nvSpPr>
          <p:cNvPr id="14" name="Text 12"/>
          <p:cNvSpPr/>
          <p:nvPr/>
        </p:nvSpPr>
        <p:spPr>
          <a:xfrm>
            <a:off x="658368" y="1837944"/>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Human Resources</a:t>
            </a:r>
            <a:endParaRPr lang="en-US" sz="1050" dirty="0"/>
          </a:p>
        </p:txBody>
      </p:sp>
      <p:sp>
        <p:nvSpPr>
          <p:cNvPr id="15" name="Text 13"/>
          <p:cNvSpPr/>
          <p:nvPr/>
        </p:nvSpPr>
        <p:spPr>
          <a:xfrm>
            <a:off x="658368" y="2103120"/>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Written policies, training records, PPE</a:t>
            </a:r>
            <a:endParaRPr lang="en-US" sz="900" dirty="0"/>
          </a:p>
        </p:txBody>
      </p:sp>
      <p:sp>
        <p:nvSpPr>
          <p:cNvPr id="16" name="Shape 14"/>
          <p:cNvSpPr/>
          <p:nvPr/>
        </p:nvSpPr>
        <p:spPr>
          <a:xfrm>
            <a:off x="274320" y="2551176"/>
            <a:ext cx="4251960" cy="658368"/>
          </a:xfrm>
          <a:prstGeom prst="rect">
            <a:avLst/>
          </a:prstGeom>
          <a:solidFill>
            <a:srgbClr val="EDE3D2"/>
          </a:solidFill>
          <a:ln w="12700">
            <a:solidFill>
              <a:srgbClr val="D5C2A0"/>
            </a:solidFill>
            <a:prstDash val="solid"/>
          </a:ln>
        </p:spPr>
        <p:txBody>
          <a:bodyPr/>
          <a:lstStyle/>
          <a:p>
            <a:endParaRPr lang="en-US"/>
          </a:p>
        </p:txBody>
      </p:sp>
      <p:sp>
        <p:nvSpPr>
          <p:cNvPr id="17" name="Shape 15"/>
          <p:cNvSpPr/>
          <p:nvPr/>
        </p:nvSpPr>
        <p:spPr>
          <a:xfrm>
            <a:off x="274320" y="2551176"/>
            <a:ext cx="320040" cy="658368"/>
          </a:xfrm>
          <a:prstGeom prst="rect">
            <a:avLst/>
          </a:prstGeom>
          <a:solidFill>
            <a:srgbClr val="A4C13A"/>
          </a:solidFill>
          <a:ln w="12700">
            <a:solidFill>
              <a:srgbClr val="A4C13A"/>
            </a:solidFill>
            <a:prstDash val="solid"/>
          </a:ln>
        </p:spPr>
        <p:txBody>
          <a:bodyPr/>
          <a:lstStyle/>
          <a:p>
            <a:endParaRPr lang="en-US"/>
          </a:p>
        </p:txBody>
      </p:sp>
      <p:sp>
        <p:nvSpPr>
          <p:cNvPr id="18" name="Text 16"/>
          <p:cNvSpPr/>
          <p:nvPr/>
        </p:nvSpPr>
        <p:spPr>
          <a:xfrm>
            <a:off x="274320" y="2551176"/>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3</a:t>
            </a:r>
            <a:endParaRPr lang="en-US" sz="1300" dirty="0"/>
          </a:p>
        </p:txBody>
      </p:sp>
      <p:sp>
        <p:nvSpPr>
          <p:cNvPr id="19" name="Text 17"/>
          <p:cNvSpPr/>
          <p:nvPr/>
        </p:nvSpPr>
        <p:spPr>
          <a:xfrm>
            <a:off x="658368" y="2587752"/>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Vineyard Establishment &amp; Acquisition</a:t>
            </a:r>
            <a:endParaRPr lang="en-US" sz="1050" dirty="0"/>
          </a:p>
        </p:txBody>
      </p:sp>
      <p:sp>
        <p:nvSpPr>
          <p:cNvPr id="20" name="Text 18"/>
          <p:cNvSpPr/>
          <p:nvPr/>
        </p:nvSpPr>
        <p:spPr>
          <a:xfrm>
            <a:off x="658368" y="2852928"/>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Site history, soil tests, planting material, irrigation layout</a:t>
            </a:r>
            <a:endParaRPr lang="en-US" sz="900" dirty="0"/>
          </a:p>
        </p:txBody>
      </p:sp>
      <p:sp>
        <p:nvSpPr>
          <p:cNvPr id="21" name="Shape 19"/>
          <p:cNvSpPr/>
          <p:nvPr/>
        </p:nvSpPr>
        <p:spPr>
          <a:xfrm>
            <a:off x="274320" y="3300984"/>
            <a:ext cx="4251960" cy="658368"/>
          </a:xfrm>
          <a:prstGeom prst="rect">
            <a:avLst/>
          </a:prstGeom>
          <a:solidFill>
            <a:srgbClr val="EDE3D2"/>
          </a:solidFill>
          <a:ln w="12700">
            <a:solidFill>
              <a:srgbClr val="D5C2A0"/>
            </a:solidFill>
            <a:prstDash val="solid"/>
          </a:ln>
        </p:spPr>
        <p:txBody>
          <a:bodyPr/>
          <a:lstStyle/>
          <a:p>
            <a:endParaRPr lang="en-US"/>
          </a:p>
        </p:txBody>
      </p:sp>
      <p:sp>
        <p:nvSpPr>
          <p:cNvPr id="22" name="Shape 20"/>
          <p:cNvSpPr/>
          <p:nvPr/>
        </p:nvSpPr>
        <p:spPr>
          <a:xfrm>
            <a:off x="274320" y="3300984"/>
            <a:ext cx="320040" cy="658368"/>
          </a:xfrm>
          <a:prstGeom prst="rect">
            <a:avLst/>
          </a:prstGeom>
          <a:solidFill>
            <a:srgbClr val="A4C13A"/>
          </a:solidFill>
          <a:ln w="12700">
            <a:solidFill>
              <a:srgbClr val="A4C13A"/>
            </a:solidFill>
            <a:prstDash val="solid"/>
          </a:ln>
        </p:spPr>
        <p:txBody>
          <a:bodyPr/>
          <a:lstStyle/>
          <a:p>
            <a:endParaRPr lang="en-US"/>
          </a:p>
        </p:txBody>
      </p:sp>
      <p:sp>
        <p:nvSpPr>
          <p:cNvPr id="23" name="Text 21"/>
          <p:cNvSpPr/>
          <p:nvPr/>
        </p:nvSpPr>
        <p:spPr>
          <a:xfrm>
            <a:off x="274320" y="3300984"/>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4</a:t>
            </a:r>
            <a:endParaRPr lang="en-US" sz="1300" dirty="0"/>
          </a:p>
        </p:txBody>
      </p:sp>
      <p:sp>
        <p:nvSpPr>
          <p:cNvPr id="24" name="Text 22"/>
          <p:cNvSpPr/>
          <p:nvPr/>
        </p:nvSpPr>
        <p:spPr>
          <a:xfrm>
            <a:off x="658368" y="3337560"/>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Viticulture</a:t>
            </a:r>
            <a:endParaRPr lang="en-US" sz="1050" dirty="0"/>
          </a:p>
        </p:txBody>
      </p:sp>
      <p:sp>
        <p:nvSpPr>
          <p:cNvPr id="25" name="Text 23"/>
          <p:cNvSpPr/>
          <p:nvPr/>
        </p:nvSpPr>
        <p:spPr>
          <a:xfrm>
            <a:off x="658368" y="3602736"/>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Pruning, canopy management, vintage records, harvest data</a:t>
            </a:r>
            <a:endParaRPr lang="en-US" sz="900" dirty="0"/>
          </a:p>
        </p:txBody>
      </p:sp>
      <p:sp>
        <p:nvSpPr>
          <p:cNvPr id="26" name="Shape 24"/>
          <p:cNvSpPr/>
          <p:nvPr/>
        </p:nvSpPr>
        <p:spPr>
          <a:xfrm>
            <a:off x="274320" y="4050792"/>
            <a:ext cx="4251960" cy="658368"/>
          </a:xfrm>
          <a:prstGeom prst="rect">
            <a:avLst/>
          </a:prstGeom>
          <a:solidFill>
            <a:srgbClr val="EDE3D2"/>
          </a:solidFill>
          <a:ln w="12700">
            <a:solidFill>
              <a:srgbClr val="D5C2A0"/>
            </a:solidFill>
            <a:prstDash val="solid"/>
          </a:ln>
        </p:spPr>
        <p:txBody>
          <a:bodyPr/>
          <a:lstStyle/>
          <a:p>
            <a:endParaRPr lang="en-US"/>
          </a:p>
        </p:txBody>
      </p:sp>
      <p:sp>
        <p:nvSpPr>
          <p:cNvPr id="27" name="Shape 25"/>
          <p:cNvSpPr/>
          <p:nvPr/>
        </p:nvSpPr>
        <p:spPr>
          <a:xfrm>
            <a:off x="274320" y="4050792"/>
            <a:ext cx="320040" cy="658368"/>
          </a:xfrm>
          <a:prstGeom prst="rect">
            <a:avLst/>
          </a:prstGeom>
          <a:solidFill>
            <a:srgbClr val="4A7CA8"/>
          </a:solidFill>
          <a:ln w="12700">
            <a:solidFill>
              <a:srgbClr val="4A7CA8"/>
            </a:solidFill>
            <a:prstDash val="solid"/>
          </a:ln>
        </p:spPr>
        <p:txBody>
          <a:bodyPr/>
          <a:lstStyle/>
          <a:p>
            <a:endParaRPr lang="en-US"/>
          </a:p>
        </p:txBody>
      </p:sp>
      <p:sp>
        <p:nvSpPr>
          <p:cNvPr id="28" name="Text 26"/>
          <p:cNvSpPr/>
          <p:nvPr/>
        </p:nvSpPr>
        <p:spPr>
          <a:xfrm>
            <a:off x="274320" y="4050792"/>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5</a:t>
            </a:r>
            <a:endParaRPr lang="en-US" sz="1300" dirty="0"/>
          </a:p>
        </p:txBody>
      </p:sp>
      <p:sp>
        <p:nvSpPr>
          <p:cNvPr id="29" name="Text 27"/>
          <p:cNvSpPr/>
          <p:nvPr/>
        </p:nvSpPr>
        <p:spPr>
          <a:xfrm>
            <a:off x="658368" y="4087368"/>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Water Management</a:t>
            </a:r>
            <a:endParaRPr lang="en-US" sz="1050" dirty="0"/>
          </a:p>
        </p:txBody>
      </p:sp>
      <p:sp>
        <p:nvSpPr>
          <p:cNvPr id="30" name="Text 28"/>
          <p:cNvSpPr/>
          <p:nvPr/>
        </p:nvSpPr>
        <p:spPr>
          <a:xfrm>
            <a:off x="658368" y="4352544"/>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Water quality reports, irrigation records, pump efficiency, water use totals*</a:t>
            </a:r>
            <a:endParaRPr lang="en-US" sz="900" dirty="0"/>
          </a:p>
        </p:txBody>
      </p:sp>
      <p:sp>
        <p:nvSpPr>
          <p:cNvPr id="31" name="Shape 29"/>
          <p:cNvSpPr/>
          <p:nvPr/>
        </p:nvSpPr>
        <p:spPr>
          <a:xfrm>
            <a:off x="4754880" y="1051560"/>
            <a:ext cx="4251960" cy="658368"/>
          </a:xfrm>
          <a:prstGeom prst="rect">
            <a:avLst/>
          </a:prstGeom>
          <a:solidFill>
            <a:srgbClr val="EDE3D2"/>
          </a:solidFill>
          <a:ln w="12700">
            <a:solidFill>
              <a:srgbClr val="D5C2A0"/>
            </a:solidFill>
            <a:prstDash val="solid"/>
          </a:ln>
        </p:spPr>
        <p:txBody>
          <a:bodyPr/>
          <a:lstStyle/>
          <a:p>
            <a:endParaRPr lang="en-US"/>
          </a:p>
        </p:txBody>
      </p:sp>
      <p:sp>
        <p:nvSpPr>
          <p:cNvPr id="32" name="Shape 30"/>
          <p:cNvSpPr/>
          <p:nvPr/>
        </p:nvSpPr>
        <p:spPr>
          <a:xfrm>
            <a:off x="4754880" y="1051560"/>
            <a:ext cx="320040" cy="658368"/>
          </a:xfrm>
          <a:prstGeom prst="rect">
            <a:avLst/>
          </a:prstGeom>
          <a:solidFill>
            <a:srgbClr val="4A7CA8"/>
          </a:solidFill>
          <a:ln w="12700">
            <a:solidFill>
              <a:srgbClr val="4A7CA8"/>
            </a:solidFill>
            <a:prstDash val="solid"/>
          </a:ln>
        </p:spPr>
        <p:txBody>
          <a:bodyPr/>
          <a:lstStyle/>
          <a:p>
            <a:endParaRPr lang="en-US"/>
          </a:p>
        </p:txBody>
      </p:sp>
      <p:sp>
        <p:nvSpPr>
          <p:cNvPr id="33" name="Text 31"/>
          <p:cNvSpPr/>
          <p:nvPr/>
        </p:nvSpPr>
        <p:spPr>
          <a:xfrm>
            <a:off x="4754880" y="1051560"/>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6</a:t>
            </a:r>
            <a:endParaRPr lang="en-US" sz="1300" dirty="0"/>
          </a:p>
        </p:txBody>
      </p:sp>
      <p:sp>
        <p:nvSpPr>
          <p:cNvPr id="34" name="Text 32"/>
          <p:cNvSpPr/>
          <p:nvPr/>
        </p:nvSpPr>
        <p:spPr>
          <a:xfrm>
            <a:off x="5138928" y="1088136"/>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Soil &amp; Nutrient Management</a:t>
            </a:r>
            <a:endParaRPr lang="en-US" sz="1050" dirty="0"/>
          </a:p>
        </p:txBody>
      </p:sp>
      <p:sp>
        <p:nvSpPr>
          <p:cNvPr id="35" name="Text 33"/>
          <p:cNvSpPr/>
          <p:nvPr/>
        </p:nvSpPr>
        <p:spPr>
          <a:xfrm>
            <a:off x="5138928" y="1353312"/>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Soil management plan, tissue analysis, NPK application totals*</a:t>
            </a:r>
            <a:endParaRPr lang="en-US" sz="900" dirty="0"/>
          </a:p>
        </p:txBody>
      </p:sp>
      <p:sp>
        <p:nvSpPr>
          <p:cNvPr id="36" name="Shape 34"/>
          <p:cNvSpPr/>
          <p:nvPr/>
        </p:nvSpPr>
        <p:spPr>
          <a:xfrm>
            <a:off x="4754880" y="1801368"/>
            <a:ext cx="4251960" cy="658368"/>
          </a:xfrm>
          <a:prstGeom prst="rect">
            <a:avLst/>
          </a:prstGeom>
          <a:solidFill>
            <a:srgbClr val="EDE3D2"/>
          </a:solidFill>
          <a:ln w="12700">
            <a:solidFill>
              <a:srgbClr val="D5C2A0"/>
            </a:solidFill>
            <a:prstDash val="solid"/>
          </a:ln>
        </p:spPr>
        <p:txBody>
          <a:bodyPr/>
          <a:lstStyle/>
          <a:p>
            <a:endParaRPr lang="en-US"/>
          </a:p>
        </p:txBody>
      </p:sp>
      <p:sp>
        <p:nvSpPr>
          <p:cNvPr id="37" name="Shape 35"/>
          <p:cNvSpPr/>
          <p:nvPr/>
        </p:nvSpPr>
        <p:spPr>
          <a:xfrm>
            <a:off x="4754880" y="1801368"/>
            <a:ext cx="320040" cy="658368"/>
          </a:xfrm>
          <a:prstGeom prst="rect">
            <a:avLst/>
          </a:prstGeom>
          <a:solidFill>
            <a:srgbClr val="C0562A"/>
          </a:solidFill>
          <a:ln w="12700">
            <a:solidFill>
              <a:srgbClr val="C0562A"/>
            </a:solidFill>
            <a:prstDash val="solid"/>
          </a:ln>
        </p:spPr>
        <p:txBody>
          <a:bodyPr/>
          <a:lstStyle/>
          <a:p>
            <a:endParaRPr lang="en-US"/>
          </a:p>
        </p:txBody>
      </p:sp>
      <p:sp>
        <p:nvSpPr>
          <p:cNvPr id="38" name="Text 36"/>
          <p:cNvSpPr/>
          <p:nvPr/>
        </p:nvSpPr>
        <p:spPr>
          <a:xfrm>
            <a:off x="4754880" y="1801368"/>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7</a:t>
            </a:r>
            <a:endParaRPr lang="en-US" sz="1300" dirty="0"/>
          </a:p>
        </p:txBody>
      </p:sp>
      <p:sp>
        <p:nvSpPr>
          <p:cNvPr id="39" name="Text 37"/>
          <p:cNvSpPr/>
          <p:nvPr/>
        </p:nvSpPr>
        <p:spPr>
          <a:xfrm>
            <a:off x="5138928" y="1837944"/>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Pest Management</a:t>
            </a:r>
            <a:endParaRPr lang="en-US" sz="1050" dirty="0"/>
          </a:p>
        </p:txBody>
      </p:sp>
      <p:sp>
        <p:nvSpPr>
          <p:cNvPr id="40" name="Text 38"/>
          <p:cNvSpPr/>
          <p:nvPr/>
        </p:nvSpPr>
        <p:spPr>
          <a:xfrm>
            <a:off x="5138928" y="2103120"/>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Pest plans, PUR and Cumulative PUR (Corrective Action), monitoring records, weed/bird/vertebrate plans</a:t>
            </a:r>
            <a:endParaRPr lang="en-US" sz="900" dirty="0"/>
          </a:p>
        </p:txBody>
      </p:sp>
      <p:sp>
        <p:nvSpPr>
          <p:cNvPr id="41" name="Shape 39"/>
          <p:cNvSpPr/>
          <p:nvPr/>
        </p:nvSpPr>
        <p:spPr>
          <a:xfrm>
            <a:off x="4754880" y="2551176"/>
            <a:ext cx="4251960" cy="658368"/>
          </a:xfrm>
          <a:prstGeom prst="rect">
            <a:avLst/>
          </a:prstGeom>
          <a:solidFill>
            <a:srgbClr val="EDE3D2"/>
          </a:solidFill>
          <a:ln w="12700">
            <a:solidFill>
              <a:srgbClr val="D5C2A0"/>
            </a:solidFill>
            <a:prstDash val="solid"/>
          </a:ln>
        </p:spPr>
        <p:txBody>
          <a:bodyPr/>
          <a:lstStyle/>
          <a:p>
            <a:endParaRPr lang="en-US"/>
          </a:p>
        </p:txBody>
      </p:sp>
      <p:sp>
        <p:nvSpPr>
          <p:cNvPr id="42" name="Shape 40"/>
          <p:cNvSpPr/>
          <p:nvPr/>
        </p:nvSpPr>
        <p:spPr>
          <a:xfrm>
            <a:off x="4754880" y="2551176"/>
            <a:ext cx="320040" cy="658368"/>
          </a:xfrm>
          <a:prstGeom prst="rect">
            <a:avLst/>
          </a:prstGeom>
          <a:solidFill>
            <a:srgbClr val="C0562A"/>
          </a:solidFill>
          <a:ln w="12700">
            <a:solidFill>
              <a:srgbClr val="C0562A"/>
            </a:solidFill>
            <a:prstDash val="solid"/>
          </a:ln>
        </p:spPr>
        <p:txBody>
          <a:bodyPr/>
          <a:lstStyle/>
          <a:p>
            <a:endParaRPr lang="en-US"/>
          </a:p>
        </p:txBody>
      </p:sp>
      <p:sp>
        <p:nvSpPr>
          <p:cNvPr id="43" name="Text 41"/>
          <p:cNvSpPr/>
          <p:nvPr/>
        </p:nvSpPr>
        <p:spPr>
          <a:xfrm>
            <a:off x="4754880" y="2551176"/>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8</a:t>
            </a:r>
            <a:endParaRPr lang="en-US" sz="1300" dirty="0"/>
          </a:p>
        </p:txBody>
      </p:sp>
      <p:sp>
        <p:nvSpPr>
          <p:cNvPr id="44" name="Text 42"/>
          <p:cNvSpPr/>
          <p:nvPr/>
        </p:nvSpPr>
        <p:spPr>
          <a:xfrm>
            <a:off x="5138928" y="2587752"/>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Materials Handling</a:t>
            </a:r>
            <a:endParaRPr lang="en-US" sz="1050" dirty="0"/>
          </a:p>
        </p:txBody>
      </p:sp>
      <p:sp>
        <p:nvSpPr>
          <p:cNvPr id="45" name="Text 43"/>
          <p:cNvSpPr/>
          <p:nvPr/>
        </p:nvSpPr>
        <p:spPr>
          <a:xfrm>
            <a:off x="5138928" y="2852928"/>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Chemical storage, mixing area, sprayer calibration, applicator licenses</a:t>
            </a:r>
            <a:endParaRPr lang="en-US" sz="900" dirty="0"/>
          </a:p>
        </p:txBody>
      </p:sp>
      <p:sp>
        <p:nvSpPr>
          <p:cNvPr id="46" name="Shape 44"/>
          <p:cNvSpPr/>
          <p:nvPr/>
        </p:nvSpPr>
        <p:spPr>
          <a:xfrm>
            <a:off x="4754880" y="3300984"/>
            <a:ext cx="4251960" cy="658368"/>
          </a:xfrm>
          <a:prstGeom prst="rect">
            <a:avLst/>
          </a:prstGeom>
          <a:solidFill>
            <a:srgbClr val="EDE3D2"/>
          </a:solidFill>
          <a:ln w="12700">
            <a:solidFill>
              <a:srgbClr val="D5C2A0"/>
            </a:solidFill>
            <a:prstDash val="solid"/>
          </a:ln>
        </p:spPr>
        <p:txBody>
          <a:bodyPr/>
          <a:lstStyle/>
          <a:p>
            <a:endParaRPr lang="en-US"/>
          </a:p>
        </p:txBody>
      </p:sp>
      <p:sp>
        <p:nvSpPr>
          <p:cNvPr id="47" name="Shape 45"/>
          <p:cNvSpPr/>
          <p:nvPr/>
        </p:nvSpPr>
        <p:spPr>
          <a:xfrm>
            <a:off x="4754880" y="3300984"/>
            <a:ext cx="320040" cy="658368"/>
          </a:xfrm>
          <a:prstGeom prst="rect">
            <a:avLst/>
          </a:prstGeom>
          <a:solidFill>
            <a:srgbClr val="A4C13A"/>
          </a:solidFill>
          <a:ln w="12700">
            <a:solidFill>
              <a:srgbClr val="A4C13A"/>
            </a:solidFill>
            <a:prstDash val="solid"/>
          </a:ln>
        </p:spPr>
        <p:txBody>
          <a:bodyPr/>
          <a:lstStyle/>
          <a:p>
            <a:endParaRPr lang="en-US"/>
          </a:p>
        </p:txBody>
      </p:sp>
      <p:sp>
        <p:nvSpPr>
          <p:cNvPr id="48" name="Text 46"/>
          <p:cNvSpPr/>
          <p:nvPr/>
        </p:nvSpPr>
        <p:spPr>
          <a:xfrm>
            <a:off x="4754880" y="3300984"/>
            <a:ext cx="320040" cy="658368"/>
          </a:xfrm>
          <a:prstGeom prst="rect">
            <a:avLst/>
          </a:prstGeom>
          <a:noFill/>
          <a:ln/>
        </p:spPr>
        <p:txBody>
          <a:bodyPr wrap="square" lIns="0" tIns="0" rIns="0" bIns="0" rtlCol="0" anchor="ctr"/>
          <a:lstStyle/>
          <a:p>
            <a:pPr marL="0" indent="0" algn="ctr">
              <a:buNone/>
            </a:pPr>
            <a:r>
              <a:rPr lang="en-US" sz="1300" b="1" dirty="0">
                <a:solidFill>
                  <a:srgbClr val="FFFFFF"/>
                </a:solidFill>
              </a:rPr>
              <a:t>9</a:t>
            </a:r>
            <a:endParaRPr lang="en-US" sz="1300" dirty="0"/>
          </a:p>
        </p:txBody>
      </p:sp>
      <p:sp>
        <p:nvSpPr>
          <p:cNvPr id="49" name="Text 47"/>
          <p:cNvSpPr/>
          <p:nvPr/>
        </p:nvSpPr>
        <p:spPr>
          <a:xfrm>
            <a:off x="5138928" y="3337560"/>
            <a:ext cx="3767328" cy="256032"/>
          </a:xfrm>
          <a:prstGeom prst="rect">
            <a:avLst/>
          </a:prstGeom>
          <a:noFill/>
          <a:ln/>
        </p:spPr>
        <p:txBody>
          <a:bodyPr wrap="square" lIns="0" tIns="0" rIns="0" bIns="0" rtlCol="0" anchor="ctr"/>
          <a:lstStyle/>
          <a:p>
            <a:pPr marL="0" indent="0">
              <a:buNone/>
            </a:pPr>
            <a:r>
              <a:rPr lang="en-US" sz="1050" b="1" dirty="0">
                <a:solidFill>
                  <a:srgbClr val="404546"/>
                </a:solidFill>
                <a:latin typeface="Calibri" pitchFamily="34" charset="0"/>
                <a:ea typeface="Calibri" pitchFamily="34" charset="-122"/>
                <a:cs typeface="Calibri" pitchFamily="34" charset="-120"/>
              </a:rPr>
              <a:t>Whole Farm Ecosystem &amp; Community</a:t>
            </a:r>
            <a:endParaRPr lang="en-US" sz="1050" dirty="0"/>
          </a:p>
        </p:txBody>
      </p:sp>
      <p:sp>
        <p:nvSpPr>
          <p:cNvPr id="50" name="Text 48"/>
          <p:cNvSpPr/>
          <p:nvPr/>
        </p:nvSpPr>
        <p:spPr>
          <a:xfrm>
            <a:off x="5138928" y="3602736"/>
            <a:ext cx="3767328" cy="301752"/>
          </a:xfrm>
          <a:prstGeom prst="rect">
            <a:avLst/>
          </a:prstGeom>
          <a:noFill/>
          <a:ln/>
        </p:spPr>
        <p:txBody>
          <a:bodyPr wrap="square" lIns="0" tIns="0" rIns="0" bIns="0" rtlCol="0" anchor="ctr"/>
          <a:lstStyle/>
          <a:p>
            <a:pPr marL="0" indent="0">
              <a:buNone/>
            </a:pPr>
            <a:r>
              <a:rPr lang="en-US" sz="900" i="1" dirty="0">
                <a:solidFill>
                  <a:srgbClr val="8C8C8C"/>
                </a:solidFill>
                <a:latin typeface="Calibri" pitchFamily="34" charset="0"/>
                <a:ea typeface="Calibri" pitchFamily="34" charset="-122"/>
                <a:cs typeface="Calibri" pitchFamily="34" charset="-120"/>
              </a:rPr>
              <a:t>Farmscape map, ecosystem plan, neighbor relations, community involvement</a:t>
            </a:r>
            <a:endParaRPr lang="en-US" sz="900" dirty="0"/>
          </a:p>
        </p:txBody>
      </p:sp>
      <p:sp>
        <p:nvSpPr>
          <p:cNvPr id="51" name="Text 49"/>
          <p:cNvSpPr/>
          <p:nvPr/>
        </p:nvSpPr>
        <p:spPr>
          <a:xfrm>
            <a:off x="310896" y="4669903"/>
            <a:ext cx="8595360" cy="256032"/>
          </a:xfrm>
          <a:prstGeom prst="rect">
            <a:avLst/>
          </a:prstGeom>
          <a:noFill/>
          <a:ln/>
        </p:spPr>
        <p:txBody>
          <a:bodyPr wrap="square" lIns="0" tIns="0" rIns="0" bIns="0" rtlCol="0" anchor="ctr"/>
          <a:lstStyle/>
          <a:p>
            <a:pPr marL="0" indent="0">
              <a:buNone/>
            </a:pPr>
            <a:r>
              <a:rPr lang="en-US" sz="800" i="1" dirty="0">
                <a:solidFill>
                  <a:srgbClr val="C0562A"/>
                </a:solidFill>
                <a:latin typeface="Calibri" pitchFamily="34" charset="0"/>
                <a:ea typeface="Calibri" pitchFamily="34" charset="-122"/>
                <a:cs typeface="Calibri" pitchFamily="34" charset="-120"/>
              </a:rPr>
              <a:t>* NPK totals, cumulative PUR and water use are accepted ONLY after Harvest — must include data for the full current certification cycle.</a:t>
            </a:r>
            <a:endParaRPr lang="en-US" sz="800" dirty="0"/>
          </a:p>
        </p:txBody>
      </p:sp>
      <p:sp>
        <p:nvSpPr>
          <p:cNvPr id="52" name="Shape 50"/>
          <p:cNvSpPr/>
          <p:nvPr/>
        </p:nvSpPr>
        <p:spPr>
          <a:xfrm>
            <a:off x="0" y="4892040"/>
            <a:ext cx="9144000" cy="251460"/>
          </a:xfrm>
          <a:prstGeom prst="rect">
            <a:avLst/>
          </a:prstGeom>
          <a:solidFill>
            <a:srgbClr val="EDE3D2"/>
          </a:solidFill>
          <a:ln w="12700">
            <a:solidFill>
              <a:srgbClr val="D5C2A0"/>
            </a:solidFill>
            <a:prstDash val="solid"/>
          </a:ln>
        </p:spPr>
        <p:txBody>
          <a:bodyPr/>
          <a:lstStyle/>
          <a:p>
            <a:endParaRPr lang="en-US"/>
          </a:p>
        </p:txBody>
      </p:sp>
      <p:sp>
        <p:nvSpPr>
          <p:cNvPr id="53" name="Text 51"/>
          <p:cNvSpPr/>
          <p:nvPr/>
        </p:nvSpPr>
        <p:spPr>
          <a:xfrm>
            <a:off x="182880" y="4892040"/>
            <a:ext cx="8778240" cy="251460"/>
          </a:xfrm>
          <a:prstGeom prst="rect">
            <a:avLst/>
          </a:prstGeom>
          <a:noFill/>
          <a:ln/>
        </p:spPr>
        <p:txBody>
          <a:bodyPr wrap="square" lIns="0" tIns="0" rIns="0" bIns="0" rtlCol="0" anchor="ctr"/>
          <a:lstStyle/>
          <a:p>
            <a:pPr marL="0" indent="0">
              <a:buNone/>
            </a:pPr>
            <a:r>
              <a:rPr lang="en-US" sz="800" i="1" dirty="0">
                <a:solidFill>
                  <a:srgbClr val="404546"/>
                </a:solidFill>
                <a:latin typeface="Calibri" pitchFamily="34" charset="0"/>
                <a:ea typeface="Calibri" pitchFamily="34" charset="-122"/>
                <a:cs typeface="Calibri" pitchFamily="34" charset="-120"/>
              </a:rPr>
              <a:t>Sustainable WA  |  2026 Registration Kickoff  |  Muser Consulting, LLC</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c45155-6e00-42c2-91b7-9c6bf3f3f5ad" xsi:nil="true"/>
    <lcf76f155ced4ddcb4097134ff3c332f xmlns="f2a0a2ed-b464-4457-a4f0-1fd2a79355a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DE519EE9FDDF41B289A8CB67CC26A7" ma:contentTypeVersion="14" ma:contentTypeDescription="Create a new document." ma:contentTypeScope="" ma:versionID="5b1a8f33485033ca594f242f4c93b7bd">
  <xsd:schema xmlns:xsd="http://www.w3.org/2001/XMLSchema" xmlns:xs="http://www.w3.org/2001/XMLSchema" xmlns:p="http://schemas.microsoft.com/office/2006/metadata/properties" xmlns:ns2="f2a0a2ed-b464-4457-a4f0-1fd2a79355a4" xmlns:ns3="06c45155-6e00-42c2-91b7-9c6bf3f3f5ad" targetNamespace="http://schemas.microsoft.com/office/2006/metadata/properties" ma:root="true" ma:fieldsID="b4b4151faecf376aca0d4315be4a29c3" ns2:_="" ns3:_="">
    <xsd:import namespace="f2a0a2ed-b464-4457-a4f0-1fd2a79355a4"/>
    <xsd:import namespace="06c45155-6e00-42c2-91b7-9c6bf3f3f5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0a2ed-b464-4457-a4f0-1fd2a7935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d5ecb0b-9455-458c-b48d-ddc8ac6ee34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c45155-6e00-42c2-91b7-9c6bf3f3f5a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175a77d-8174-4191-b24c-3a5437bfb15b}" ma:internalName="TaxCatchAll" ma:showField="CatchAllData" ma:web="06c45155-6e00-42c2-91b7-9c6bf3f3f5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3C4F8-0A6E-45AB-9B2E-42783DD69644}">
  <ds:schemaRefs>
    <ds:schemaRef ds:uri="http://schemas.microsoft.com/office/2006/metadata/properties"/>
    <ds:schemaRef ds:uri="http://schemas.microsoft.com/office/infopath/2007/PartnerControls"/>
    <ds:schemaRef ds:uri="06c45155-6e00-42c2-91b7-9c6bf3f3f5ad"/>
    <ds:schemaRef ds:uri="f2a0a2ed-b464-4457-a4f0-1fd2a79355a4"/>
  </ds:schemaRefs>
</ds:datastoreItem>
</file>

<file path=customXml/itemProps2.xml><?xml version="1.0" encoding="utf-8"?>
<ds:datastoreItem xmlns:ds="http://schemas.openxmlformats.org/officeDocument/2006/customXml" ds:itemID="{362F90A2-03F8-4C7A-B0D0-DAA50ED348C9}">
  <ds:schemaRefs>
    <ds:schemaRef ds:uri="http://schemas.microsoft.com/sharepoint/v3/contenttype/forms"/>
  </ds:schemaRefs>
</ds:datastoreItem>
</file>

<file path=customXml/itemProps3.xml><?xml version="1.0" encoding="utf-8"?>
<ds:datastoreItem xmlns:ds="http://schemas.openxmlformats.org/officeDocument/2006/customXml" ds:itemID="{12B908BC-C27B-4225-96B6-4B1D4CFEB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a0a2ed-b464-4457-a4f0-1fd2a79355a4"/>
    <ds:schemaRef ds:uri="06c45155-6e00-42c2-91b7-9c6bf3f3f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1833</Words>
  <Application>Microsoft Office PowerPoint</Application>
  <PresentationFormat>On-screen Show (16:9)</PresentationFormat>
  <Paragraphs>209</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WA 2026 - Audit Overview</dc:title>
  <dc:subject>PptxGenJS Presentation</dc:subject>
  <dc:creator>PptxGenJS</dc:creator>
  <cp:lastModifiedBy>Nathanial Helligso</cp:lastModifiedBy>
  <cp:revision>6</cp:revision>
  <dcterms:created xsi:type="dcterms:W3CDTF">2026-03-19T21:37:28Z</dcterms:created>
  <dcterms:modified xsi:type="dcterms:W3CDTF">2026-03-24T22:03:26Z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0x010100ECDE519EE9FDDF41B289A8CB67CC26A7</vt:lpwstr>
  </property>
  <property fmtid="{D5CDD505-2E9C-101B-9397-08002B2CF9AE}" pid="3" name="MediaServiceImageTags">
    <vt:lpwstr/>
  </property>
</Properties>
</file>